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14.11.2017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14.11.2017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14.11.2017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14.11.2017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14.11.2017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14.11.2017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azeta-kurkino.ru/wp-content/uploads/2015/07/1430979197_el-knig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8" y="0"/>
            <a:ext cx="91339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959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яяя\Desktop\24582654_1178690933_technocity_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99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04" y="686674"/>
            <a:ext cx="2693788" cy="677108"/>
          </a:xfrm>
          <a:prstGeom prst="rect">
            <a:avLst/>
          </a:prstGeom>
          <a:noFill/>
        </p:spPr>
        <p:txBody>
          <a:bodyPr wrap="square" rtlCol="0">
            <a:spAutoFit/>
          </a:bodyPr>
          <a:lstStyle/>
          <a:p>
            <a:pPr algn="ctr"/>
            <a:endParaRPr lang="ru-RU" sz="2000" b="1" dirty="0" smtClean="0">
              <a:solidFill>
                <a:srgbClr val="FFC000"/>
              </a:solidFill>
            </a:endParaRPr>
          </a:p>
          <a:p>
            <a:endParaRPr lang="ru-RU" dirty="0"/>
          </a:p>
        </p:txBody>
      </p:sp>
      <p:pic>
        <p:nvPicPr>
          <p:cNvPr id="3078" name="Picture 6" descr="https://mtdata.ru/u1/photo0CDB/20019329321-0/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9" y="86096"/>
            <a:ext cx="726622" cy="1026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86096"/>
            <a:ext cx="1440160" cy="923330"/>
          </a:xfrm>
          <a:prstGeom prst="rect">
            <a:avLst/>
          </a:prstGeom>
          <a:noFill/>
        </p:spPr>
        <p:txBody>
          <a:bodyPr wrap="square" rtlCol="0">
            <a:spAutoFit/>
          </a:bodyPr>
          <a:lstStyle/>
          <a:p>
            <a:r>
              <a:rPr lang="ru-RU" b="1" dirty="0" smtClean="0">
                <a:solidFill>
                  <a:srgbClr val="C00000"/>
                </a:solidFill>
              </a:rPr>
              <a:t>Герой Советского Союза</a:t>
            </a:r>
            <a:endParaRPr lang="ru-RU" b="1" dirty="0">
              <a:solidFill>
                <a:srgbClr val="C00000"/>
              </a:solidFill>
            </a:endParaRPr>
          </a:p>
        </p:txBody>
      </p:sp>
      <p:sp>
        <p:nvSpPr>
          <p:cNvPr id="2" name="TextBox 1"/>
          <p:cNvSpPr txBox="1"/>
          <p:nvPr/>
        </p:nvSpPr>
        <p:spPr>
          <a:xfrm>
            <a:off x="6004" y="1146067"/>
            <a:ext cx="2560883" cy="707886"/>
          </a:xfrm>
          <a:prstGeom prst="rect">
            <a:avLst/>
          </a:prstGeom>
          <a:noFill/>
        </p:spPr>
        <p:txBody>
          <a:bodyPr wrap="square" rtlCol="0">
            <a:spAutoFit/>
          </a:bodyPr>
          <a:lstStyle/>
          <a:p>
            <a:pPr algn="ctr"/>
            <a:r>
              <a:rPr lang="ru-RU" sz="2000" b="1" dirty="0" smtClean="0">
                <a:solidFill>
                  <a:srgbClr val="FFC000"/>
                </a:solidFill>
              </a:rPr>
              <a:t>Кузнецов</a:t>
            </a:r>
          </a:p>
          <a:p>
            <a:pPr algn="ctr"/>
            <a:r>
              <a:rPr lang="ru-RU" sz="2000" b="1" dirty="0" smtClean="0">
                <a:solidFill>
                  <a:srgbClr val="FFC000"/>
                </a:solidFill>
              </a:rPr>
              <a:t>Николай </a:t>
            </a:r>
            <a:r>
              <a:rPr lang="ru-RU" sz="2000" b="1" dirty="0">
                <a:solidFill>
                  <a:srgbClr val="FFC000"/>
                </a:solidFill>
              </a:rPr>
              <a:t>Васильевич</a:t>
            </a:r>
            <a:endParaRPr lang="ru-RU" sz="2000" dirty="0">
              <a:solidFill>
                <a:srgbClr val="FFC000"/>
              </a:solidFill>
            </a:endParaRPr>
          </a:p>
        </p:txBody>
      </p:sp>
      <p:pic>
        <p:nvPicPr>
          <p:cNvPr id="8194" name="Picture 2" descr="http://limit.sgau.ru/files/pages/12805/14265945314_geroi_sovetskogo_souza_nashi_studenty.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961" y="1957400"/>
            <a:ext cx="2254968" cy="29431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99792" y="188640"/>
            <a:ext cx="5976664" cy="5047536"/>
          </a:xfrm>
          <a:prstGeom prst="rect">
            <a:avLst/>
          </a:prstGeom>
          <a:noFill/>
        </p:spPr>
        <p:txBody>
          <a:bodyPr wrap="square" rtlCol="0">
            <a:spAutoFit/>
          </a:bodyPr>
          <a:lstStyle/>
          <a:p>
            <a:pPr algn="just"/>
            <a:r>
              <a:rPr lang="ru-RU" sz="1600" dirty="0">
                <a:solidFill>
                  <a:srgbClr val="FFC000"/>
                </a:solidFill>
              </a:rPr>
              <a:t>Родился 6 декабря 1912 г. в Саратове в семье  рабочего. Русский. В довоенные годы окончил 7 классов, школу ФЗО пищевиков, учился в Саратовском институте механизации сельского хозяйства им. М.И. Калинина, но не закончил его. Окончил </a:t>
            </a:r>
            <a:r>
              <a:rPr lang="ru-RU" sz="1600" dirty="0" err="1">
                <a:solidFill>
                  <a:srgbClr val="FFC000"/>
                </a:solidFill>
              </a:rPr>
              <a:t>Энгельсскую</a:t>
            </a:r>
            <a:r>
              <a:rPr lang="ru-RU" sz="1600" dirty="0">
                <a:solidFill>
                  <a:srgbClr val="FFC000"/>
                </a:solidFill>
              </a:rPr>
              <a:t> школу военных летчиков в 1934 г. и в том же году был призван в Красную армию. Участник советско-финской войны. Член ВКП(б) с 1940 г. На фронтах Великой Отечественной с июня 1941 г. Заместитель командира 58-го бомбардировочного полка, 1-я воздушная армия, 3-й Белорусский фронт.</a:t>
            </a:r>
          </a:p>
          <a:p>
            <a:pPr algn="just"/>
            <a:r>
              <a:rPr lang="ru-RU" sz="1600" dirty="0">
                <a:solidFill>
                  <a:srgbClr val="FFC000"/>
                </a:solidFill>
              </a:rPr>
              <a:t>Гвардии майор авиации. К февралю 1945 г. совершил 143 боевых вылета на выполнение спецзаданий, а всего 329 боевых вылетов. Звание Героя Советского Союза присвоено 29 июня 1945 г. После войны служил в Военно-воздушных силах. В 1955 г. окончил Военно-воздушную академию.  С 1960 г.  полковник запаса. Жил и скончался в г. Мичуринске.</a:t>
            </a:r>
          </a:p>
          <a:p>
            <a:pPr algn="just"/>
            <a:r>
              <a:rPr lang="ru-RU" sz="1600" dirty="0">
                <a:solidFill>
                  <a:srgbClr val="FFC000"/>
                </a:solidFill>
              </a:rPr>
              <a:t> Награжден орденом Ленина, тремя орденами Красного Знамени, орденом Александра Невского, двумя орденами Отечественной войны 1-й степени, орденом Красной Звезды и многими медалями.</a:t>
            </a:r>
          </a:p>
          <a:p>
            <a:endParaRPr lang="ru-RU" dirty="0"/>
          </a:p>
        </p:txBody>
      </p:sp>
      <p:sp>
        <p:nvSpPr>
          <p:cNvPr id="6" name="TextBox 5"/>
          <p:cNvSpPr txBox="1"/>
          <p:nvPr/>
        </p:nvSpPr>
        <p:spPr>
          <a:xfrm>
            <a:off x="124293" y="4930327"/>
            <a:ext cx="2407926" cy="338554"/>
          </a:xfrm>
          <a:prstGeom prst="rect">
            <a:avLst/>
          </a:prstGeom>
          <a:noFill/>
        </p:spPr>
        <p:txBody>
          <a:bodyPr wrap="square" rtlCol="0">
            <a:spAutoFit/>
          </a:bodyPr>
          <a:lstStyle/>
          <a:p>
            <a:pPr algn="ctr"/>
            <a:r>
              <a:rPr lang="ru-RU" sz="1600" dirty="0" smtClean="0">
                <a:solidFill>
                  <a:srgbClr val="FFC000"/>
                </a:solidFill>
              </a:rPr>
              <a:t>06.12.1912-1993</a:t>
            </a:r>
            <a:endParaRPr lang="ru-RU" sz="1600" dirty="0">
              <a:solidFill>
                <a:srgbClr val="FFC000"/>
              </a:solidFill>
            </a:endParaRPr>
          </a:p>
        </p:txBody>
      </p:sp>
    </p:spTree>
    <p:extLst>
      <p:ext uri="{BB962C8B-B14F-4D97-AF65-F5344CB8AC3E}">
        <p14:creationId xmlns:p14="http://schemas.microsoft.com/office/powerpoint/2010/main" val="1697484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яяя\Desktop\24582654_1178690933_technocity_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 y="0"/>
            <a:ext cx="913799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04" y="686674"/>
            <a:ext cx="2693788" cy="677108"/>
          </a:xfrm>
          <a:prstGeom prst="rect">
            <a:avLst/>
          </a:prstGeom>
          <a:noFill/>
        </p:spPr>
        <p:txBody>
          <a:bodyPr wrap="square" rtlCol="0">
            <a:spAutoFit/>
          </a:bodyPr>
          <a:lstStyle/>
          <a:p>
            <a:pPr algn="ctr"/>
            <a:endParaRPr lang="ru-RU" sz="2000" b="1" dirty="0" smtClean="0">
              <a:solidFill>
                <a:srgbClr val="FFC000"/>
              </a:solidFill>
            </a:endParaRPr>
          </a:p>
          <a:p>
            <a:endParaRPr lang="ru-RU" dirty="0"/>
          </a:p>
        </p:txBody>
      </p:sp>
      <p:pic>
        <p:nvPicPr>
          <p:cNvPr id="3078" name="Picture 6" descr="https://mtdata.ru/u1/photo0CDB/20019329321-0/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9" y="86096"/>
            <a:ext cx="726622" cy="1026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86096"/>
            <a:ext cx="1440160" cy="923330"/>
          </a:xfrm>
          <a:prstGeom prst="rect">
            <a:avLst/>
          </a:prstGeom>
          <a:noFill/>
        </p:spPr>
        <p:txBody>
          <a:bodyPr wrap="square" rtlCol="0">
            <a:spAutoFit/>
          </a:bodyPr>
          <a:lstStyle/>
          <a:p>
            <a:r>
              <a:rPr lang="ru-RU" b="1" dirty="0" smtClean="0">
                <a:solidFill>
                  <a:srgbClr val="C00000"/>
                </a:solidFill>
              </a:rPr>
              <a:t>Герой Советского Союза</a:t>
            </a:r>
            <a:endParaRPr lang="ru-RU" b="1" dirty="0">
              <a:solidFill>
                <a:srgbClr val="C00000"/>
              </a:solidFill>
            </a:endParaRPr>
          </a:p>
        </p:txBody>
      </p:sp>
      <p:sp>
        <p:nvSpPr>
          <p:cNvPr id="2" name="TextBox 1"/>
          <p:cNvSpPr txBox="1"/>
          <p:nvPr/>
        </p:nvSpPr>
        <p:spPr>
          <a:xfrm>
            <a:off x="6004" y="1148026"/>
            <a:ext cx="2837804" cy="707886"/>
          </a:xfrm>
          <a:prstGeom prst="rect">
            <a:avLst/>
          </a:prstGeom>
          <a:noFill/>
        </p:spPr>
        <p:txBody>
          <a:bodyPr wrap="square" rtlCol="0">
            <a:spAutoFit/>
          </a:bodyPr>
          <a:lstStyle/>
          <a:p>
            <a:pPr algn="ctr"/>
            <a:r>
              <a:rPr lang="ru-RU" sz="2000" b="1" dirty="0" smtClean="0">
                <a:solidFill>
                  <a:srgbClr val="FFC000"/>
                </a:solidFill>
              </a:rPr>
              <a:t>Кулаков</a:t>
            </a:r>
          </a:p>
          <a:p>
            <a:pPr algn="ctr"/>
            <a:r>
              <a:rPr lang="ru-RU" sz="2000" b="1" dirty="0" smtClean="0">
                <a:solidFill>
                  <a:srgbClr val="FFC000"/>
                </a:solidFill>
              </a:rPr>
              <a:t>Константин </a:t>
            </a:r>
            <a:r>
              <a:rPr lang="ru-RU" sz="2000" b="1" dirty="0">
                <a:solidFill>
                  <a:srgbClr val="FFC000"/>
                </a:solidFill>
              </a:rPr>
              <a:t>Федорович </a:t>
            </a:r>
            <a:endParaRPr lang="ru-RU" sz="2000" dirty="0">
              <a:solidFill>
                <a:srgbClr val="FFC000"/>
              </a:solidFill>
            </a:endParaRPr>
          </a:p>
        </p:txBody>
      </p:sp>
      <p:pic>
        <p:nvPicPr>
          <p:cNvPr id="9218" name="Picture 2" descr="http://img0.liveinternet.ru/images/attach/c/9/108/252/108252078_large_Kulakov_K_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1912088"/>
            <a:ext cx="2026890" cy="30338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87824" y="686674"/>
            <a:ext cx="5616624" cy="3077766"/>
          </a:xfrm>
          <a:prstGeom prst="rect">
            <a:avLst/>
          </a:prstGeom>
          <a:noFill/>
        </p:spPr>
        <p:txBody>
          <a:bodyPr wrap="square" rtlCol="0">
            <a:spAutoFit/>
          </a:bodyPr>
          <a:lstStyle/>
          <a:p>
            <a:pPr algn="just"/>
            <a:r>
              <a:rPr lang="ru-RU" sz="1600" dirty="0">
                <a:solidFill>
                  <a:srgbClr val="FFC000"/>
                </a:solidFill>
              </a:rPr>
              <a:t>В 1942 г. закончил лесомелиоративный факультет Саратовского сельскохозяйственного института. Еще будучи студентом, по призыву комсомола в 1939–1940 гг. добровольно участвовал в войне с Финляндией (состоял в легком лыжном батальоне). По окончании института ушел на Великую Отечественную войну. </a:t>
            </a:r>
            <a:endParaRPr lang="ru-RU" sz="1600" dirty="0" smtClean="0">
              <a:solidFill>
                <a:srgbClr val="FFC000"/>
              </a:solidFill>
            </a:endParaRPr>
          </a:p>
          <a:p>
            <a:pPr algn="just"/>
            <a:r>
              <a:rPr lang="ru-RU" sz="1600" dirty="0" smtClean="0">
                <a:solidFill>
                  <a:srgbClr val="FFC000"/>
                </a:solidFill>
              </a:rPr>
              <a:t>За </a:t>
            </a:r>
            <a:r>
              <a:rPr lang="ru-RU" sz="1600" dirty="0">
                <a:solidFill>
                  <a:srgbClr val="FFC000"/>
                </a:solidFill>
              </a:rPr>
              <a:t>успешные боевые действия был удостоен высшей награды — звания Героя Советского Союза с вручением Золотой Звезды и ордена Ленина. </a:t>
            </a:r>
            <a:endParaRPr lang="ru-RU" sz="1600" dirty="0" smtClean="0">
              <a:solidFill>
                <a:srgbClr val="FFC000"/>
              </a:solidFill>
            </a:endParaRPr>
          </a:p>
          <a:p>
            <a:pPr algn="just"/>
            <a:r>
              <a:rPr lang="ru-RU" sz="1600" dirty="0" smtClean="0">
                <a:solidFill>
                  <a:srgbClr val="FFC000"/>
                </a:solidFill>
              </a:rPr>
              <a:t>После </a:t>
            </a:r>
            <a:r>
              <a:rPr lang="ru-RU" sz="1600" dirty="0">
                <a:solidFill>
                  <a:srgbClr val="FFC000"/>
                </a:solidFill>
              </a:rPr>
              <a:t>войны работал заместителем председателя Государственного комитета СССР по лесному хозяйству.</a:t>
            </a:r>
          </a:p>
          <a:p>
            <a:endParaRPr lang="ru-RU" dirty="0"/>
          </a:p>
        </p:txBody>
      </p:sp>
      <p:sp>
        <p:nvSpPr>
          <p:cNvPr id="6" name="TextBox 5"/>
          <p:cNvSpPr txBox="1"/>
          <p:nvPr/>
        </p:nvSpPr>
        <p:spPr>
          <a:xfrm>
            <a:off x="251520" y="4945912"/>
            <a:ext cx="2448272" cy="338554"/>
          </a:xfrm>
          <a:prstGeom prst="rect">
            <a:avLst/>
          </a:prstGeom>
          <a:noFill/>
        </p:spPr>
        <p:txBody>
          <a:bodyPr wrap="square" rtlCol="0">
            <a:spAutoFit/>
          </a:bodyPr>
          <a:lstStyle/>
          <a:p>
            <a:pPr algn="ctr"/>
            <a:r>
              <a:rPr lang="ru-RU" sz="1600" b="1" dirty="0" smtClean="0">
                <a:solidFill>
                  <a:srgbClr val="FFC000"/>
                </a:solidFill>
              </a:rPr>
              <a:t>23.12.1920-10.04.1982</a:t>
            </a:r>
            <a:endParaRPr lang="ru-RU" sz="1600" b="1" dirty="0">
              <a:solidFill>
                <a:srgbClr val="FFC000"/>
              </a:solidFill>
            </a:endParaRPr>
          </a:p>
        </p:txBody>
      </p:sp>
    </p:spTree>
    <p:extLst>
      <p:ext uri="{BB962C8B-B14F-4D97-AF65-F5344CB8AC3E}">
        <p14:creationId xmlns:p14="http://schemas.microsoft.com/office/powerpoint/2010/main" val="1697484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яяя\Desktop\24582654_1178690933_technocity_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 y="0"/>
            <a:ext cx="913799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04" y="686674"/>
            <a:ext cx="2693788" cy="677108"/>
          </a:xfrm>
          <a:prstGeom prst="rect">
            <a:avLst/>
          </a:prstGeom>
          <a:noFill/>
        </p:spPr>
        <p:txBody>
          <a:bodyPr wrap="square" rtlCol="0">
            <a:spAutoFit/>
          </a:bodyPr>
          <a:lstStyle/>
          <a:p>
            <a:pPr algn="ctr"/>
            <a:endParaRPr lang="ru-RU" sz="2000" b="1" dirty="0" smtClean="0">
              <a:solidFill>
                <a:srgbClr val="FFC000"/>
              </a:solidFill>
            </a:endParaRPr>
          </a:p>
          <a:p>
            <a:endParaRPr lang="ru-RU" dirty="0"/>
          </a:p>
        </p:txBody>
      </p:sp>
      <p:pic>
        <p:nvPicPr>
          <p:cNvPr id="3078" name="Picture 6" descr="https://mtdata.ru/u1/photo0CDB/20019329321-0/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9" y="86096"/>
            <a:ext cx="726622" cy="1026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86096"/>
            <a:ext cx="1440160" cy="923330"/>
          </a:xfrm>
          <a:prstGeom prst="rect">
            <a:avLst/>
          </a:prstGeom>
          <a:noFill/>
        </p:spPr>
        <p:txBody>
          <a:bodyPr wrap="square" rtlCol="0">
            <a:spAutoFit/>
          </a:bodyPr>
          <a:lstStyle/>
          <a:p>
            <a:r>
              <a:rPr lang="ru-RU" b="1" dirty="0" smtClean="0">
                <a:solidFill>
                  <a:srgbClr val="C00000"/>
                </a:solidFill>
              </a:rPr>
              <a:t>Герой Советского Союза</a:t>
            </a:r>
            <a:endParaRPr lang="ru-RU" b="1" dirty="0">
              <a:solidFill>
                <a:srgbClr val="C00000"/>
              </a:solidFill>
            </a:endParaRPr>
          </a:p>
        </p:txBody>
      </p:sp>
      <p:sp>
        <p:nvSpPr>
          <p:cNvPr id="2" name="TextBox 1"/>
          <p:cNvSpPr txBox="1"/>
          <p:nvPr/>
        </p:nvSpPr>
        <p:spPr>
          <a:xfrm>
            <a:off x="55789" y="1268760"/>
            <a:ext cx="2283963" cy="707886"/>
          </a:xfrm>
          <a:prstGeom prst="rect">
            <a:avLst/>
          </a:prstGeom>
          <a:noFill/>
        </p:spPr>
        <p:txBody>
          <a:bodyPr wrap="square" rtlCol="0">
            <a:spAutoFit/>
          </a:bodyPr>
          <a:lstStyle/>
          <a:p>
            <a:pPr algn="ctr"/>
            <a:r>
              <a:rPr lang="ru-RU" sz="2000" b="1" dirty="0">
                <a:solidFill>
                  <a:srgbClr val="FFC000"/>
                </a:solidFill>
              </a:rPr>
              <a:t>Остапенко </a:t>
            </a:r>
            <a:endParaRPr lang="ru-RU" sz="2000" b="1" dirty="0" smtClean="0">
              <a:solidFill>
                <a:srgbClr val="FFC000"/>
              </a:solidFill>
            </a:endParaRPr>
          </a:p>
          <a:p>
            <a:pPr algn="ctr"/>
            <a:r>
              <a:rPr lang="ru-RU" sz="2000" b="1" dirty="0" smtClean="0">
                <a:solidFill>
                  <a:srgbClr val="FFC000"/>
                </a:solidFill>
              </a:rPr>
              <a:t>Степан </a:t>
            </a:r>
            <a:r>
              <a:rPr lang="ru-RU" sz="2000" b="1" dirty="0">
                <a:solidFill>
                  <a:srgbClr val="FFC000"/>
                </a:solidFill>
              </a:rPr>
              <a:t>Кузьмич </a:t>
            </a:r>
            <a:endParaRPr lang="ru-RU" sz="2000" dirty="0">
              <a:solidFill>
                <a:srgbClr val="FFC000"/>
              </a:solidFill>
            </a:endParaRPr>
          </a:p>
        </p:txBody>
      </p:sp>
      <p:pic>
        <p:nvPicPr>
          <p:cNvPr id="10242" name="Picture 2" descr="http://microbik.ru/dostb/%D0%9E%D1%81%D1%82%D0%B0%D0%BF%D0%B5%D0%BD%D0%BA%D0%BE+%D0%A1%D1%82%D0%B5%D0%BF%D0%B0%D0%BD+%D0%9A%D1%83%D0%B7%D1%8C%D0%BC%D0%B8%D1%87+28.+03.+1909+30.+10.+1943+%D0%93%D0%B5%D1%80%D0%BE%D0%B9+%D0%A1%D0%BE%D0%B2%D0%B5%D1%82%D1%81%D0%BA%D0%BE%D0%B3%D0%BE+%D0%A1%D0%BE%D1%8E%D0%B7%D0%B0+%D0%A1%D1%82%D1%80%D0%B0%D0%BD%D0%B8%D1%86%D1%8B+%D0%B1%D0%B8%D0%BE%D0%B3%D1%80%D0%B0%D1%84%D0%B8%D0%B8b/4133_html_m721bb3b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520" y="1976646"/>
            <a:ext cx="1714500" cy="24003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606" y="4581128"/>
            <a:ext cx="2139947" cy="338554"/>
          </a:xfrm>
          <a:prstGeom prst="rect">
            <a:avLst/>
          </a:prstGeom>
          <a:noFill/>
        </p:spPr>
        <p:txBody>
          <a:bodyPr wrap="square" rtlCol="0">
            <a:spAutoFit/>
          </a:bodyPr>
          <a:lstStyle/>
          <a:p>
            <a:pPr algn="ctr"/>
            <a:r>
              <a:rPr lang="ru-RU" sz="1600" dirty="0" smtClean="0">
                <a:solidFill>
                  <a:srgbClr val="FFC000"/>
                </a:solidFill>
              </a:rPr>
              <a:t>28.03.1909-30.10.1943</a:t>
            </a:r>
            <a:endParaRPr lang="ru-RU" sz="1600" dirty="0">
              <a:solidFill>
                <a:srgbClr val="FFC000"/>
              </a:solidFill>
            </a:endParaRPr>
          </a:p>
        </p:txBody>
      </p:sp>
      <p:sp>
        <p:nvSpPr>
          <p:cNvPr id="6" name="TextBox 5"/>
          <p:cNvSpPr txBox="1"/>
          <p:nvPr/>
        </p:nvSpPr>
        <p:spPr>
          <a:xfrm>
            <a:off x="2339752" y="188640"/>
            <a:ext cx="6552728" cy="5539978"/>
          </a:xfrm>
          <a:prstGeom prst="rect">
            <a:avLst/>
          </a:prstGeom>
          <a:noFill/>
        </p:spPr>
        <p:txBody>
          <a:bodyPr wrap="square" rtlCol="0">
            <a:spAutoFit/>
          </a:bodyPr>
          <a:lstStyle/>
          <a:p>
            <a:pPr algn="just"/>
            <a:r>
              <a:rPr lang="ru-RU" sz="1600" dirty="0">
                <a:solidFill>
                  <a:srgbClr val="FFC000"/>
                </a:solidFill>
              </a:rPr>
              <a:t>Родился 28 марта 1909 г. в деревне Дмитровка </a:t>
            </a:r>
            <a:r>
              <a:rPr lang="ru-RU" sz="1600" dirty="0" err="1">
                <a:solidFill>
                  <a:srgbClr val="FFC000"/>
                </a:solidFill>
              </a:rPr>
              <a:t>Балаковского</a:t>
            </a:r>
            <a:r>
              <a:rPr lang="ru-RU" sz="1600" dirty="0">
                <a:solidFill>
                  <a:srgbClr val="FFC000"/>
                </a:solidFill>
              </a:rPr>
              <a:t> района Саратовской области в семье крестьянина. Украинец. Окончил </a:t>
            </a:r>
            <a:r>
              <a:rPr lang="ru-RU" sz="1600" dirty="0" err="1">
                <a:solidFill>
                  <a:srgbClr val="FFC000"/>
                </a:solidFill>
              </a:rPr>
              <a:t>Терсинский</a:t>
            </a:r>
            <a:r>
              <a:rPr lang="ru-RU" sz="1600" dirty="0">
                <a:solidFill>
                  <a:srgbClr val="FFC000"/>
                </a:solidFill>
              </a:rPr>
              <a:t> (</a:t>
            </a:r>
            <a:r>
              <a:rPr lang="ru-RU" sz="1600" dirty="0" err="1">
                <a:solidFill>
                  <a:srgbClr val="FFC000"/>
                </a:solidFill>
              </a:rPr>
              <a:t>Вольский</a:t>
            </a:r>
            <a:r>
              <a:rPr lang="ru-RU" sz="1600" dirty="0">
                <a:solidFill>
                  <a:srgbClr val="FFC000"/>
                </a:solidFill>
              </a:rPr>
              <a:t>) сельхозтехникум, затем Высшую сельскохозяйственную школу Саратовского зоотехническо-ветеринарного института. Работал зоотехником в совхозе, редактором районной газеты. Член ВКП(б) с 1939 г. В  Красной армии служил в 1933-34 гг. и в 1939-40 гг. был участником войны с Финляндией.</a:t>
            </a:r>
          </a:p>
          <a:p>
            <a:pPr algn="just"/>
            <a:r>
              <a:rPr lang="ru-RU" sz="1600" dirty="0">
                <a:solidFill>
                  <a:srgbClr val="FFC000"/>
                </a:solidFill>
              </a:rPr>
              <a:t>На фронтах Великой Отечественной войны с июля 1942 г. Окончил артиллерийские курсы комсостава. Начальник разведки 131-го гвардейского артиллерийского полка (62-я гвардейская стрелковая дивизия, 37-я армия, Степной фронт).</a:t>
            </a:r>
          </a:p>
          <a:p>
            <a:pPr algn="just"/>
            <a:r>
              <a:rPr lang="ru-RU" sz="1600" dirty="0">
                <a:solidFill>
                  <a:srgbClr val="FFC000"/>
                </a:solidFill>
              </a:rPr>
              <a:t>Гвардии старший лейтенант Остапенко первым в полку с радиостанцией переправился через Днепр 1 октября 1943 г. и засекал огневые точки противника, которые по его команде уничтожались артиллерией. </a:t>
            </a:r>
          </a:p>
          <a:p>
            <a:pPr algn="just"/>
            <a:r>
              <a:rPr lang="ru-RU" sz="1600" dirty="0">
                <a:solidFill>
                  <a:srgbClr val="FFC000"/>
                </a:solidFill>
              </a:rPr>
              <a:t>3 октября 1943 г. в районе с. </a:t>
            </a:r>
            <a:r>
              <a:rPr lang="ru-RU" sz="1600" dirty="0" err="1">
                <a:solidFill>
                  <a:srgbClr val="FFC000"/>
                </a:solidFill>
              </a:rPr>
              <a:t>Ясиноватка</a:t>
            </a:r>
            <a:r>
              <a:rPr lang="ru-RU" sz="1600" dirty="0">
                <a:solidFill>
                  <a:srgbClr val="FFC000"/>
                </a:solidFill>
              </a:rPr>
              <a:t> (</a:t>
            </a:r>
            <a:r>
              <a:rPr lang="ru-RU" sz="1600" dirty="0" err="1">
                <a:solidFill>
                  <a:srgbClr val="FFC000"/>
                </a:solidFill>
              </a:rPr>
              <a:t>Онуфриевский</a:t>
            </a:r>
            <a:r>
              <a:rPr lang="ru-RU" sz="1600" dirty="0">
                <a:solidFill>
                  <a:srgbClr val="FFC000"/>
                </a:solidFill>
              </a:rPr>
              <a:t> район Кировоградской области) он сорвал контратаку пехоты и танков противника, нанеся ему большой урон. Погиб в бою 30 октября 1943 г. в районе станции Лозовая  Криворожского района Днепропетровской области, где и похоронен.</a:t>
            </a:r>
          </a:p>
          <a:p>
            <a:pPr algn="just"/>
            <a:r>
              <a:rPr lang="ru-RU" sz="1600" dirty="0">
                <a:solidFill>
                  <a:srgbClr val="FFC000"/>
                </a:solidFill>
              </a:rPr>
              <a:t>Звание Героя Советского Союза присвоено 22 февраля 1944 г. посмертно.</a:t>
            </a:r>
          </a:p>
          <a:p>
            <a:endParaRPr lang="ru-RU" dirty="0"/>
          </a:p>
        </p:txBody>
      </p:sp>
    </p:spTree>
    <p:extLst>
      <p:ext uri="{BB962C8B-B14F-4D97-AF65-F5344CB8AC3E}">
        <p14:creationId xmlns:p14="http://schemas.microsoft.com/office/powerpoint/2010/main" val="1697484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яяя\Desktop\24582654_1178690933_technocity_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 y="0"/>
            <a:ext cx="913799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04" y="686674"/>
            <a:ext cx="2693788" cy="677108"/>
          </a:xfrm>
          <a:prstGeom prst="rect">
            <a:avLst/>
          </a:prstGeom>
          <a:noFill/>
        </p:spPr>
        <p:txBody>
          <a:bodyPr wrap="square" rtlCol="0">
            <a:spAutoFit/>
          </a:bodyPr>
          <a:lstStyle/>
          <a:p>
            <a:pPr algn="ctr"/>
            <a:endParaRPr lang="ru-RU" sz="2000" b="1" dirty="0" smtClean="0">
              <a:solidFill>
                <a:srgbClr val="FFC000"/>
              </a:solidFill>
            </a:endParaRPr>
          </a:p>
          <a:p>
            <a:endParaRPr lang="ru-RU" dirty="0"/>
          </a:p>
        </p:txBody>
      </p:sp>
      <p:pic>
        <p:nvPicPr>
          <p:cNvPr id="3078" name="Picture 6" descr="https://mtdata.ru/u1/photo0CDB/20019329321-0/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9" y="86096"/>
            <a:ext cx="726622" cy="1026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86096"/>
            <a:ext cx="1440160" cy="923330"/>
          </a:xfrm>
          <a:prstGeom prst="rect">
            <a:avLst/>
          </a:prstGeom>
          <a:noFill/>
        </p:spPr>
        <p:txBody>
          <a:bodyPr wrap="square" rtlCol="0">
            <a:spAutoFit/>
          </a:bodyPr>
          <a:lstStyle/>
          <a:p>
            <a:r>
              <a:rPr lang="ru-RU" b="1" dirty="0" smtClean="0">
                <a:solidFill>
                  <a:srgbClr val="C00000"/>
                </a:solidFill>
              </a:rPr>
              <a:t>Герой Советского Союза</a:t>
            </a:r>
            <a:endParaRPr lang="ru-RU" b="1" dirty="0">
              <a:solidFill>
                <a:srgbClr val="C00000"/>
              </a:solidFill>
            </a:endParaRPr>
          </a:p>
        </p:txBody>
      </p:sp>
      <p:sp>
        <p:nvSpPr>
          <p:cNvPr id="2" name="TextBox 1"/>
          <p:cNvSpPr txBox="1"/>
          <p:nvPr/>
        </p:nvSpPr>
        <p:spPr>
          <a:xfrm>
            <a:off x="55789" y="1268760"/>
            <a:ext cx="2283963" cy="707886"/>
          </a:xfrm>
          <a:prstGeom prst="rect">
            <a:avLst/>
          </a:prstGeom>
          <a:noFill/>
        </p:spPr>
        <p:txBody>
          <a:bodyPr wrap="square" rtlCol="0">
            <a:spAutoFit/>
          </a:bodyPr>
          <a:lstStyle/>
          <a:p>
            <a:pPr algn="ctr"/>
            <a:r>
              <a:rPr lang="ru-RU" sz="2000" b="1" dirty="0" err="1" smtClean="0">
                <a:solidFill>
                  <a:srgbClr val="FFC000"/>
                </a:solidFill>
              </a:rPr>
              <a:t>Пырков</a:t>
            </a:r>
            <a:endParaRPr lang="ru-RU" sz="2000" b="1" dirty="0" smtClean="0">
              <a:solidFill>
                <a:srgbClr val="FFC000"/>
              </a:solidFill>
            </a:endParaRPr>
          </a:p>
          <a:p>
            <a:pPr algn="ctr"/>
            <a:r>
              <a:rPr lang="ru-RU" sz="2000" b="1" dirty="0" smtClean="0">
                <a:solidFill>
                  <a:srgbClr val="FFC000"/>
                </a:solidFill>
              </a:rPr>
              <a:t>Юрий </a:t>
            </a:r>
            <a:r>
              <a:rPr lang="ru-RU" sz="2000" b="1" dirty="0">
                <a:solidFill>
                  <a:srgbClr val="FFC000"/>
                </a:solidFill>
              </a:rPr>
              <a:t>Иванович</a:t>
            </a:r>
            <a:r>
              <a:rPr lang="ru-RU" dirty="0"/>
              <a:t> </a:t>
            </a:r>
          </a:p>
        </p:txBody>
      </p:sp>
      <p:pic>
        <p:nvPicPr>
          <p:cNvPr id="11266" name="Picture 2" descr="http://test.waralbum.ru/wp-content/uploads/2014/02/Hero-Pirko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739" y="2039799"/>
            <a:ext cx="1998061" cy="266200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vm.sstu.ru/upload/iblock/c80/pyrkov_0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79227" y="5641055"/>
            <a:ext cx="1510721" cy="10400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789" y="4797152"/>
            <a:ext cx="2283963" cy="369332"/>
          </a:xfrm>
          <a:prstGeom prst="rect">
            <a:avLst/>
          </a:prstGeom>
          <a:noFill/>
        </p:spPr>
        <p:txBody>
          <a:bodyPr wrap="square" rtlCol="0">
            <a:spAutoFit/>
          </a:bodyPr>
          <a:lstStyle/>
          <a:p>
            <a:pPr algn="ctr"/>
            <a:r>
              <a:rPr lang="ru-RU" b="1" dirty="0" smtClean="0">
                <a:solidFill>
                  <a:srgbClr val="FFC000"/>
                </a:solidFill>
              </a:rPr>
              <a:t>1923-1971</a:t>
            </a:r>
            <a:endParaRPr lang="ru-RU" b="1" dirty="0">
              <a:solidFill>
                <a:srgbClr val="FFC000"/>
              </a:solidFill>
            </a:endParaRPr>
          </a:p>
        </p:txBody>
      </p:sp>
      <p:sp>
        <p:nvSpPr>
          <p:cNvPr id="6" name="TextBox 5"/>
          <p:cNvSpPr txBox="1"/>
          <p:nvPr/>
        </p:nvSpPr>
        <p:spPr>
          <a:xfrm>
            <a:off x="2339752" y="188640"/>
            <a:ext cx="6624736" cy="5539978"/>
          </a:xfrm>
          <a:prstGeom prst="rect">
            <a:avLst/>
          </a:prstGeom>
          <a:noFill/>
        </p:spPr>
        <p:txBody>
          <a:bodyPr wrap="square" rtlCol="0">
            <a:spAutoFit/>
          </a:bodyPr>
          <a:lstStyle/>
          <a:p>
            <a:pPr algn="just"/>
            <a:r>
              <a:rPr lang="ru-RU" sz="1600" dirty="0">
                <a:solidFill>
                  <a:srgbClr val="FFC000"/>
                </a:solidFill>
              </a:rPr>
              <a:t>Родился в 1923 г. в г. Балаково Саратовской области. В 1942 г. окончил </a:t>
            </a:r>
            <a:r>
              <a:rPr lang="ru-RU" sz="1600" dirty="0" err="1">
                <a:solidFill>
                  <a:srgbClr val="FFC000"/>
                </a:solidFill>
              </a:rPr>
              <a:t>Энгельсскую</a:t>
            </a:r>
            <a:r>
              <a:rPr lang="ru-RU" sz="1600" dirty="0">
                <a:solidFill>
                  <a:srgbClr val="FFC000"/>
                </a:solidFill>
              </a:rPr>
              <a:t> военную авиационную школу. С марта 1943 г. воевал в должности командира звена 134-го гвардейского бомбардировочного авиационного Таганрогского Краснознаменного ордена Александра Невского полка. Служил в составе 1-й воздушной армии на Южном, 4-м Украинском, 3-м Белорусском фронтах. Принимал участие в освобождении Донбасса, Крыма, Белоруссии, Литвы, в разгроме восточно-прусской группировки фашистов. За боевые отличия был награжден орденами Красного Знамени (1944), Отечественной войны 1-й степени (1945), Красной Звезды (1943), медалью «За взятие Кенигсберга» и другими медалями. Звание Героя Советского Союза с вручением ордена Ленина и медали «Золотая Звезда» присвоено Ю.И. </a:t>
            </a:r>
            <a:r>
              <a:rPr lang="ru-RU" sz="1600" dirty="0" err="1">
                <a:solidFill>
                  <a:srgbClr val="FFC000"/>
                </a:solidFill>
              </a:rPr>
              <a:t>Пыркову</a:t>
            </a:r>
            <a:r>
              <a:rPr lang="ru-RU" sz="1600" dirty="0">
                <a:solidFill>
                  <a:srgbClr val="FFC000"/>
                </a:solidFill>
              </a:rPr>
              <a:t> 29 июня 1945 г. за 137 успешных  боевых вылетов, нанесение большого урона противнику и проявленные при этом доблесть и мужество. 24 апреля 1945 г. Ю.И. </a:t>
            </a:r>
            <a:r>
              <a:rPr lang="ru-RU" sz="1600" dirty="0" err="1">
                <a:solidFill>
                  <a:srgbClr val="FFC000"/>
                </a:solidFill>
              </a:rPr>
              <a:t>Пырков</a:t>
            </a:r>
            <a:r>
              <a:rPr lang="ru-RU" sz="1600" dirty="0">
                <a:solidFill>
                  <a:srgbClr val="FFC000"/>
                </a:solidFill>
              </a:rPr>
              <a:t> выполнял задание по бомбардировке форта № 6 в </a:t>
            </a:r>
            <a:r>
              <a:rPr lang="ru-RU" sz="1600" dirty="0" err="1">
                <a:solidFill>
                  <a:srgbClr val="FFC000"/>
                </a:solidFill>
              </a:rPr>
              <a:t>Пиллау</a:t>
            </a:r>
            <a:r>
              <a:rPr lang="ru-RU" sz="1600" dirty="0">
                <a:solidFill>
                  <a:srgbClr val="FFC000"/>
                </a:solidFill>
              </a:rPr>
              <a:t>. Самолет был подбит, а </a:t>
            </a:r>
            <a:r>
              <a:rPr lang="ru-RU" sz="1600" dirty="0" err="1">
                <a:solidFill>
                  <a:srgbClr val="FFC000"/>
                </a:solidFill>
              </a:rPr>
              <a:t>Пыркову</a:t>
            </a:r>
            <a:r>
              <a:rPr lang="ru-RU" sz="1600" dirty="0">
                <a:solidFill>
                  <a:srgbClr val="FFC000"/>
                </a:solidFill>
              </a:rPr>
              <a:t> осколком снаряда перебило бедро. Несколько раз он терял сознание, потерял половину своей крови, последними усилиями приземлился на аэродром. Нога была ампутирована. После лечения Юрий Иванович окончил техникум, затем Саратовский институт механизации сельского хозяйства им. М.И. Калинина, где затем работал преподавателем. </a:t>
            </a:r>
          </a:p>
          <a:p>
            <a:endParaRPr lang="ru-RU" dirty="0"/>
          </a:p>
        </p:txBody>
      </p:sp>
      <p:pic>
        <p:nvPicPr>
          <p:cNvPr id="11270" name="Picture 6" descr="http://vm.sstu.ru/upload/iblock/cb9/pyrkov_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739" y="5609071"/>
            <a:ext cx="1516312" cy="107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484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яяя\Desktop\24582654_1178690933_technocity_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 y="0"/>
            <a:ext cx="913799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04" y="686674"/>
            <a:ext cx="2693788" cy="677108"/>
          </a:xfrm>
          <a:prstGeom prst="rect">
            <a:avLst/>
          </a:prstGeom>
          <a:noFill/>
        </p:spPr>
        <p:txBody>
          <a:bodyPr wrap="square" rtlCol="0">
            <a:spAutoFit/>
          </a:bodyPr>
          <a:lstStyle/>
          <a:p>
            <a:pPr algn="ctr"/>
            <a:endParaRPr lang="ru-RU" sz="2000" b="1" dirty="0" smtClean="0">
              <a:solidFill>
                <a:srgbClr val="FFC000"/>
              </a:solidFill>
            </a:endParaRPr>
          </a:p>
          <a:p>
            <a:endParaRPr lang="ru-RU" dirty="0"/>
          </a:p>
        </p:txBody>
      </p:sp>
      <p:pic>
        <p:nvPicPr>
          <p:cNvPr id="3078" name="Picture 6" descr="https://mtdata.ru/u1/photo0CDB/20019329321-0/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9" y="86096"/>
            <a:ext cx="726622" cy="1026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86096"/>
            <a:ext cx="1440160" cy="923330"/>
          </a:xfrm>
          <a:prstGeom prst="rect">
            <a:avLst/>
          </a:prstGeom>
          <a:noFill/>
        </p:spPr>
        <p:txBody>
          <a:bodyPr wrap="square" rtlCol="0">
            <a:spAutoFit/>
          </a:bodyPr>
          <a:lstStyle/>
          <a:p>
            <a:r>
              <a:rPr lang="ru-RU" b="1" dirty="0" smtClean="0">
                <a:solidFill>
                  <a:srgbClr val="C00000"/>
                </a:solidFill>
              </a:rPr>
              <a:t>Герой Советского Союза</a:t>
            </a:r>
            <a:endParaRPr lang="ru-RU" b="1" dirty="0">
              <a:solidFill>
                <a:srgbClr val="C00000"/>
              </a:solidFill>
            </a:endParaRPr>
          </a:p>
        </p:txBody>
      </p:sp>
      <p:sp>
        <p:nvSpPr>
          <p:cNvPr id="2" name="TextBox 1"/>
          <p:cNvSpPr txBox="1"/>
          <p:nvPr/>
        </p:nvSpPr>
        <p:spPr>
          <a:xfrm>
            <a:off x="55789" y="1112321"/>
            <a:ext cx="2283963" cy="707886"/>
          </a:xfrm>
          <a:prstGeom prst="rect">
            <a:avLst/>
          </a:prstGeom>
          <a:noFill/>
        </p:spPr>
        <p:txBody>
          <a:bodyPr wrap="square" rtlCol="0">
            <a:spAutoFit/>
          </a:bodyPr>
          <a:lstStyle/>
          <a:p>
            <a:pPr algn="ctr"/>
            <a:r>
              <a:rPr lang="ru-RU" sz="2000" b="1" dirty="0" smtClean="0">
                <a:solidFill>
                  <a:srgbClr val="FFC000"/>
                </a:solidFill>
              </a:rPr>
              <a:t>Солодов</a:t>
            </a:r>
          </a:p>
          <a:p>
            <a:pPr algn="ctr"/>
            <a:r>
              <a:rPr lang="ru-RU" sz="2000" b="1" dirty="0" smtClean="0">
                <a:solidFill>
                  <a:srgbClr val="FFC000"/>
                </a:solidFill>
              </a:rPr>
              <a:t>Ефим </a:t>
            </a:r>
            <a:r>
              <a:rPr lang="ru-RU" sz="2000" b="1" dirty="0">
                <a:solidFill>
                  <a:srgbClr val="FFC000"/>
                </a:solidFill>
              </a:rPr>
              <a:t>Максимович </a:t>
            </a:r>
          </a:p>
        </p:txBody>
      </p:sp>
      <p:pic>
        <p:nvPicPr>
          <p:cNvPr id="13314" name="Picture 2" descr="солодов"/>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056" y="1840810"/>
            <a:ext cx="1677427" cy="268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27796" y="4653136"/>
            <a:ext cx="2139947" cy="338554"/>
          </a:xfrm>
          <a:prstGeom prst="rect">
            <a:avLst/>
          </a:prstGeom>
          <a:noFill/>
        </p:spPr>
        <p:txBody>
          <a:bodyPr wrap="square" rtlCol="0">
            <a:spAutoFit/>
          </a:bodyPr>
          <a:lstStyle/>
          <a:p>
            <a:pPr algn="ctr"/>
            <a:r>
              <a:rPr lang="ru-RU" sz="1600" dirty="0" smtClean="0">
                <a:solidFill>
                  <a:srgbClr val="FFC000"/>
                </a:solidFill>
              </a:rPr>
              <a:t>30.01.1923-05.09.1991</a:t>
            </a:r>
            <a:endParaRPr lang="ru-RU" sz="1600" dirty="0">
              <a:solidFill>
                <a:srgbClr val="FFC000"/>
              </a:solidFill>
            </a:endParaRPr>
          </a:p>
        </p:txBody>
      </p:sp>
      <p:sp>
        <p:nvSpPr>
          <p:cNvPr id="6" name="TextBox 5"/>
          <p:cNvSpPr txBox="1"/>
          <p:nvPr/>
        </p:nvSpPr>
        <p:spPr>
          <a:xfrm>
            <a:off x="2555776" y="476672"/>
            <a:ext cx="6264696" cy="3323987"/>
          </a:xfrm>
          <a:prstGeom prst="rect">
            <a:avLst/>
          </a:prstGeom>
          <a:noFill/>
        </p:spPr>
        <p:txBody>
          <a:bodyPr wrap="square" rtlCol="0">
            <a:spAutoFit/>
          </a:bodyPr>
          <a:lstStyle/>
          <a:p>
            <a:pPr algn="just"/>
            <a:r>
              <a:rPr lang="ru-RU" sz="1600" dirty="0">
                <a:solidFill>
                  <a:srgbClr val="FFC000"/>
                </a:solidFill>
              </a:rPr>
              <a:t>Родился 30 января 1923 г. в деревне Векшино Сокольского района Ивановской области. В 1937 г. окончив 7 классов, пошел работать учеником продавца в сельпо. </a:t>
            </a:r>
            <a:endParaRPr lang="ru-RU" sz="1600" dirty="0" smtClean="0">
              <a:solidFill>
                <a:srgbClr val="FFC000"/>
              </a:solidFill>
            </a:endParaRPr>
          </a:p>
          <a:p>
            <a:pPr algn="just"/>
            <a:r>
              <a:rPr lang="ru-RU" sz="1600" dirty="0" smtClean="0">
                <a:solidFill>
                  <a:srgbClr val="FFC000"/>
                </a:solidFill>
              </a:rPr>
              <a:t>В </a:t>
            </a:r>
            <a:r>
              <a:rPr lang="ru-RU" sz="1600" dirty="0">
                <a:solidFill>
                  <a:srgbClr val="FFC000"/>
                </a:solidFill>
              </a:rPr>
              <a:t>мае 1942 г. был мобилизован в Красную армию. С июня 1943 г. по январь 1945 г. принимал непосредственное участие в боях против фашистских войск на Брянском и 1-м Белорусском фронтах. Звание Героя Советского Союза с вручением ордена Ленина и медали «Золотая Звезда»  получил в августе 1944 г. Награжден также орденом «Красной Звезды», медалью «За отвагу» и двумя медалями «За боевые заслуги». </a:t>
            </a:r>
            <a:endParaRPr lang="ru-RU" sz="1600" dirty="0" smtClean="0">
              <a:solidFill>
                <a:srgbClr val="FFC000"/>
              </a:solidFill>
            </a:endParaRPr>
          </a:p>
          <a:p>
            <a:pPr algn="just"/>
            <a:r>
              <a:rPr lang="ru-RU" sz="1600" dirty="0" smtClean="0">
                <a:solidFill>
                  <a:srgbClr val="FFC000"/>
                </a:solidFill>
              </a:rPr>
              <a:t>С </a:t>
            </a:r>
            <a:r>
              <a:rPr lang="ru-RU" sz="1600" dirty="0">
                <a:solidFill>
                  <a:srgbClr val="FFC000"/>
                </a:solidFill>
              </a:rPr>
              <a:t>1967 года по май 1975 г. работал на военной кафедре Саратовского института механизации сельского хозяйства им. М.И. Калинина. </a:t>
            </a:r>
          </a:p>
          <a:p>
            <a:endParaRPr lang="ru-RU" dirty="0"/>
          </a:p>
        </p:txBody>
      </p:sp>
      <p:pic>
        <p:nvPicPr>
          <p:cNvPr id="13316" name="Picture 4" descr="http://95.sgu.ru/img/thumbs/69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3270" y="3938759"/>
            <a:ext cx="2019189" cy="2442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484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яяя\Desktop\24582654_1178690933_technocity_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 y="0"/>
            <a:ext cx="913799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04" y="686674"/>
            <a:ext cx="2693788" cy="677108"/>
          </a:xfrm>
          <a:prstGeom prst="rect">
            <a:avLst/>
          </a:prstGeom>
          <a:noFill/>
        </p:spPr>
        <p:txBody>
          <a:bodyPr wrap="square" rtlCol="0">
            <a:spAutoFit/>
          </a:bodyPr>
          <a:lstStyle/>
          <a:p>
            <a:pPr algn="ctr"/>
            <a:endParaRPr lang="ru-RU" sz="2000" b="1" dirty="0" smtClean="0">
              <a:solidFill>
                <a:srgbClr val="FFC000"/>
              </a:solidFill>
            </a:endParaRPr>
          </a:p>
          <a:p>
            <a:endParaRPr lang="ru-RU" dirty="0"/>
          </a:p>
        </p:txBody>
      </p:sp>
      <p:pic>
        <p:nvPicPr>
          <p:cNvPr id="3078" name="Picture 6" descr="https://mtdata.ru/u1/photo0CDB/20019329321-0/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9" y="86096"/>
            <a:ext cx="726622" cy="1026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86096"/>
            <a:ext cx="1440160" cy="923330"/>
          </a:xfrm>
          <a:prstGeom prst="rect">
            <a:avLst/>
          </a:prstGeom>
          <a:noFill/>
        </p:spPr>
        <p:txBody>
          <a:bodyPr wrap="square" rtlCol="0">
            <a:spAutoFit/>
          </a:bodyPr>
          <a:lstStyle/>
          <a:p>
            <a:r>
              <a:rPr lang="ru-RU" b="1" dirty="0" smtClean="0">
                <a:solidFill>
                  <a:srgbClr val="C00000"/>
                </a:solidFill>
              </a:rPr>
              <a:t>Герой Советского Союза</a:t>
            </a:r>
            <a:endParaRPr lang="ru-RU" b="1" dirty="0">
              <a:solidFill>
                <a:srgbClr val="C00000"/>
              </a:solidFill>
            </a:endParaRPr>
          </a:p>
        </p:txBody>
      </p:sp>
      <p:pic>
        <p:nvPicPr>
          <p:cNvPr id="12290" name="Picture 2" descr="Фото: Герой Советского Союза гвардии старший лейтенант В.Ф. Суханов"/>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398" y="1820207"/>
            <a:ext cx="1662760" cy="24972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789" y="1112321"/>
            <a:ext cx="2427979" cy="707886"/>
          </a:xfrm>
          <a:prstGeom prst="rect">
            <a:avLst/>
          </a:prstGeom>
          <a:noFill/>
        </p:spPr>
        <p:txBody>
          <a:bodyPr wrap="square" rtlCol="0">
            <a:spAutoFit/>
          </a:bodyPr>
          <a:lstStyle/>
          <a:p>
            <a:pPr algn="ctr"/>
            <a:r>
              <a:rPr lang="ru-RU" sz="2000" b="1" dirty="0" smtClean="0">
                <a:solidFill>
                  <a:srgbClr val="FFC000"/>
                </a:solidFill>
              </a:rPr>
              <a:t>Суханов</a:t>
            </a:r>
          </a:p>
          <a:p>
            <a:pPr algn="ctr"/>
            <a:r>
              <a:rPr lang="ru-RU" sz="2000" b="1" dirty="0" smtClean="0">
                <a:solidFill>
                  <a:srgbClr val="FFC000"/>
                </a:solidFill>
              </a:rPr>
              <a:t>Виталий </a:t>
            </a:r>
            <a:r>
              <a:rPr lang="ru-RU" sz="2000" b="1" dirty="0">
                <a:solidFill>
                  <a:srgbClr val="FFC000"/>
                </a:solidFill>
              </a:rPr>
              <a:t>Федорович</a:t>
            </a:r>
            <a:endParaRPr lang="ru-RU" sz="2000" dirty="0">
              <a:solidFill>
                <a:srgbClr val="FFC000"/>
              </a:solidFill>
            </a:endParaRPr>
          </a:p>
        </p:txBody>
      </p:sp>
      <p:pic>
        <p:nvPicPr>
          <p:cNvPr id="12292" name="Picture 4" descr="http://vm.sstu.ru/files/museum/images/000_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008" y="4667309"/>
            <a:ext cx="1590169" cy="20882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789" y="4509120"/>
            <a:ext cx="2283963" cy="338554"/>
          </a:xfrm>
          <a:prstGeom prst="rect">
            <a:avLst/>
          </a:prstGeom>
          <a:noFill/>
        </p:spPr>
        <p:txBody>
          <a:bodyPr wrap="square" rtlCol="0">
            <a:spAutoFit/>
          </a:bodyPr>
          <a:lstStyle/>
          <a:p>
            <a:pPr algn="ctr"/>
            <a:r>
              <a:rPr lang="ru-RU" sz="1600" b="1" dirty="0" smtClean="0">
                <a:solidFill>
                  <a:srgbClr val="FFC000"/>
                </a:solidFill>
              </a:rPr>
              <a:t>22.10.1923-09.09.1988</a:t>
            </a:r>
            <a:endParaRPr lang="ru-RU" sz="1600" b="1" dirty="0">
              <a:solidFill>
                <a:srgbClr val="FFC000"/>
              </a:solidFill>
            </a:endParaRPr>
          </a:p>
        </p:txBody>
      </p:sp>
      <p:sp>
        <p:nvSpPr>
          <p:cNvPr id="6" name="TextBox 5"/>
          <p:cNvSpPr txBox="1"/>
          <p:nvPr/>
        </p:nvSpPr>
        <p:spPr>
          <a:xfrm>
            <a:off x="2483768" y="111217"/>
            <a:ext cx="6480720" cy="4801314"/>
          </a:xfrm>
          <a:prstGeom prst="rect">
            <a:avLst/>
          </a:prstGeom>
          <a:noFill/>
        </p:spPr>
        <p:txBody>
          <a:bodyPr wrap="square" rtlCol="0">
            <a:spAutoFit/>
          </a:bodyPr>
          <a:lstStyle/>
          <a:p>
            <a:pPr algn="just"/>
            <a:r>
              <a:rPr lang="ru-RU" sz="1600" dirty="0">
                <a:solidFill>
                  <a:srgbClr val="FFC000"/>
                </a:solidFill>
              </a:rPr>
              <a:t>Родился  22 октября 1923 г. в г. Покровске (ныне </a:t>
            </a:r>
            <a:r>
              <a:rPr lang="ru-RU" sz="1600" dirty="0" err="1">
                <a:solidFill>
                  <a:srgbClr val="FFC000"/>
                </a:solidFill>
              </a:rPr>
              <a:t>г.Энгельс</a:t>
            </a:r>
            <a:r>
              <a:rPr lang="ru-RU" sz="1600" dirty="0">
                <a:solidFill>
                  <a:srgbClr val="FFC000"/>
                </a:solidFill>
              </a:rPr>
              <a:t> Саратовской области). С 1942 г. на фронтах Великой Отечественной войны. Служил командиром взвода бронетранспортеров разведывательной роты 4-й гвардейской механизированной </a:t>
            </a:r>
            <a:r>
              <a:rPr lang="ru-RU" sz="1600" dirty="0" err="1">
                <a:solidFill>
                  <a:srgbClr val="FFC000"/>
                </a:solidFill>
              </a:rPr>
              <a:t>Бериславской</a:t>
            </a:r>
            <a:r>
              <a:rPr lang="ru-RU" sz="1600" dirty="0">
                <a:solidFill>
                  <a:srgbClr val="FFC000"/>
                </a:solidFill>
              </a:rPr>
              <a:t> Краснознаменной ордена Кутузова бригады. Воевал на Западном фронте </a:t>
            </a:r>
            <a:r>
              <a:rPr lang="ru-RU" sz="1600" dirty="0" err="1">
                <a:solidFill>
                  <a:srgbClr val="FFC000"/>
                </a:solidFill>
              </a:rPr>
              <a:t>всоставе</a:t>
            </a:r>
            <a:r>
              <a:rPr lang="ru-RU" sz="1600" dirty="0">
                <a:solidFill>
                  <a:srgbClr val="FFC000"/>
                </a:solidFill>
              </a:rPr>
              <a:t> 188-й танковой бригады. В  1942 г. находился на Сталинградском фронте, а с 1943  по 1945 г. на 2-м,  3-м, 4-м Украинских фронтах в составе 2-го гвардейского механизированного корпуса. Участвовал в боях за г. Ржев, за Сталинград, в освобождении Новочеркасска, в </a:t>
            </a:r>
            <a:r>
              <a:rPr lang="ru-RU" sz="1600" dirty="0" err="1">
                <a:solidFill>
                  <a:srgbClr val="FFC000"/>
                </a:solidFill>
              </a:rPr>
              <a:t>Миусской</a:t>
            </a:r>
            <a:r>
              <a:rPr lang="ru-RU" sz="1600" dirty="0">
                <a:solidFill>
                  <a:srgbClr val="FFC000"/>
                </a:solidFill>
              </a:rPr>
              <a:t> операции в августе-сентябре 1943 г. Южного фронта. До апреля 1944 г. воевал за освобождение юга Украины, с октября 1944 г. по апрель 1945 г. участвовал в боях по окружению Будапешта, по освобождению Венгрии, Австрии. Получил звание Героя Советского Союза с вручением ордена Ленина и медали «Золотая звезда». Награжден орденами Красного Знамени, Красной Звезды, «Знак Почета» и 9 медалями. С 1952 г.   аспирант Саратовского института механизации сельского хозяйства им. М.И. Калинина, затем ассистент кафедры «Тракторы и автомобили», в 1973 -1988 гг.  заведующий кафедрой, профессор. </a:t>
            </a:r>
          </a:p>
          <a:p>
            <a:endParaRPr lang="ru-RU" dirty="0"/>
          </a:p>
        </p:txBody>
      </p:sp>
    </p:spTree>
    <p:extLst>
      <p:ext uri="{BB962C8B-B14F-4D97-AF65-F5344CB8AC3E}">
        <p14:creationId xmlns:p14="http://schemas.microsoft.com/office/powerpoint/2010/main" val="1697484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яяя\Desktop\24582654_1178690933_technocity_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 y="0"/>
            <a:ext cx="913799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04" y="686674"/>
            <a:ext cx="2693788" cy="677108"/>
          </a:xfrm>
          <a:prstGeom prst="rect">
            <a:avLst/>
          </a:prstGeom>
          <a:noFill/>
        </p:spPr>
        <p:txBody>
          <a:bodyPr wrap="square" rtlCol="0">
            <a:spAutoFit/>
          </a:bodyPr>
          <a:lstStyle/>
          <a:p>
            <a:pPr algn="ctr"/>
            <a:endParaRPr lang="ru-RU" sz="2000" b="1" dirty="0" smtClean="0">
              <a:solidFill>
                <a:srgbClr val="FFC000"/>
              </a:solidFill>
            </a:endParaRPr>
          </a:p>
          <a:p>
            <a:endParaRPr lang="ru-RU" dirty="0"/>
          </a:p>
        </p:txBody>
      </p:sp>
      <p:pic>
        <p:nvPicPr>
          <p:cNvPr id="3078" name="Picture 6" descr="https://mtdata.ru/u1/photo0CDB/20019329321-0/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9" y="86096"/>
            <a:ext cx="726622" cy="1026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86096"/>
            <a:ext cx="1440160" cy="923330"/>
          </a:xfrm>
          <a:prstGeom prst="rect">
            <a:avLst/>
          </a:prstGeom>
          <a:noFill/>
        </p:spPr>
        <p:txBody>
          <a:bodyPr wrap="square" rtlCol="0">
            <a:spAutoFit/>
          </a:bodyPr>
          <a:lstStyle/>
          <a:p>
            <a:r>
              <a:rPr lang="ru-RU" b="1" dirty="0" smtClean="0">
                <a:solidFill>
                  <a:srgbClr val="C00000"/>
                </a:solidFill>
              </a:rPr>
              <a:t>Герой Советского Союза</a:t>
            </a:r>
            <a:endParaRPr lang="ru-RU" b="1" dirty="0">
              <a:solidFill>
                <a:srgbClr val="C00000"/>
              </a:solidFill>
            </a:endParaRPr>
          </a:p>
        </p:txBody>
      </p:sp>
      <p:sp>
        <p:nvSpPr>
          <p:cNvPr id="2" name="TextBox 1"/>
          <p:cNvSpPr txBox="1"/>
          <p:nvPr/>
        </p:nvSpPr>
        <p:spPr>
          <a:xfrm>
            <a:off x="55789" y="1196752"/>
            <a:ext cx="2427979" cy="707886"/>
          </a:xfrm>
          <a:prstGeom prst="rect">
            <a:avLst/>
          </a:prstGeom>
          <a:noFill/>
        </p:spPr>
        <p:txBody>
          <a:bodyPr wrap="square" rtlCol="0">
            <a:spAutoFit/>
          </a:bodyPr>
          <a:lstStyle/>
          <a:p>
            <a:pPr algn="ctr"/>
            <a:r>
              <a:rPr lang="ru-RU" sz="2000" b="1" dirty="0" err="1" smtClean="0">
                <a:solidFill>
                  <a:srgbClr val="FFC000"/>
                </a:solidFill>
              </a:rPr>
              <a:t>Шаховцев</a:t>
            </a:r>
            <a:endParaRPr lang="ru-RU" sz="2000" b="1" dirty="0" smtClean="0">
              <a:solidFill>
                <a:srgbClr val="FFC000"/>
              </a:solidFill>
            </a:endParaRPr>
          </a:p>
          <a:p>
            <a:pPr algn="ctr"/>
            <a:r>
              <a:rPr lang="ru-RU" sz="2000" b="1" dirty="0" smtClean="0">
                <a:solidFill>
                  <a:srgbClr val="FFC000"/>
                </a:solidFill>
              </a:rPr>
              <a:t>Михаил </a:t>
            </a:r>
            <a:r>
              <a:rPr lang="ru-RU" sz="2000" b="1" dirty="0">
                <a:solidFill>
                  <a:srgbClr val="FFC000"/>
                </a:solidFill>
              </a:rPr>
              <a:t>Андреевич</a:t>
            </a:r>
            <a:r>
              <a:rPr lang="ru-RU" dirty="0"/>
              <a:t> </a:t>
            </a:r>
          </a:p>
        </p:txBody>
      </p:sp>
      <p:pic>
        <p:nvPicPr>
          <p:cNvPr id="14338" name="Picture 2" descr="http://www.pobeda1945.su/upld/photoes/frontoviki/6f59d46d6a1d67d2ce6b52fa831b34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76" y="1980476"/>
            <a:ext cx="1780267" cy="25281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789" y="4653136"/>
            <a:ext cx="2427979" cy="338554"/>
          </a:xfrm>
          <a:prstGeom prst="rect">
            <a:avLst/>
          </a:prstGeom>
          <a:noFill/>
        </p:spPr>
        <p:txBody>
          <a:bodyPr wrap="square" rtlCol="0">
            <a:spAutoFit/>
          </a:bodyPr>
          <a:lstStyle/>
          <a:p>
            <a:pPr algn="ctr"/>
            <a:r>
              <a:rPr lang="ru-RU" sz="1600" b="1" dirty="0" smtClean="0">
                <a:solidFill>
                  <a:srgbClr val="FFC000"/>
                </a:solidFill>
              </a:rPr>
              <a:t>21.11.1913-14.08.1944</a:t>
            </a:r>
            <a:endParaRPr lang="ru-RU" sz="1600" b="1" dirty="0">
              <a:solidFill>
                <a:srgbClr val="FFC000"/>
              </a:solidFill>
            </a:endParaRPr>
          </a:p>
        </p:txBody>
      </p:sp>
      <p:sp>
        <p:nvSpPr>
          <p:cNvPr id="6" name="TextBox 5"/>
          <p:cNvSpPr txBox="1"/>
          <p:nvPr/>
        </p:nvSpPr>
        <p:spPr>
          <a:xfrm>
            <a:off x="2483768" y="188640"/>
            <a:ext cx="6325941" cy="5293757"/>
          </a:xfrm>
          <a:prstGeom prst="rect">
            <a:avLst/>
          </a:prstGeom>
          <a:noFill/>
        </p:spPr>
        <p:txBody>
          <a:bodyPr wrap="square" rtlCol="0">
            <a:spAutoFit/>
          </a:bodyPr>
          <a:lstStyle/>
          <a:p>
            <a:pPr algn="just"/>
            <a:r>
              <a:rPr lang="ru-RU" sz="1600" dirty="0">
                <a:solidFill>
                  <a:srgbClr val="FFC000"/>
                </a:solidFill>
              </a:rPr>
              <a:t>Родился в 21 ноября 1913 г. в с. Березовка ныне Одесской области в семье крестьянина.</a:t>
            </a:r>
          </a:p>
          <a:p>
            <a:pPr algn="just"/>
            <a:r>
              <a:rPr lang="ru-RU" sz="1600" dirty="0">
                <a:solidFill>
                  <a:srgbClr val="FFC000"/>
                </a:solidFill>
              </a:rPr>
              <a:t>До войны окончил Саратовский институт механизации сельского хозяйства им. М.И. Калинина. Работал главным инженером управления сельского хозяйства в </a:t>
            </a:r>
            <a:r>
              <a:rPr lang="ru-RU" sz="1600" dirty="0" err="1">
                <a:solidFill>
                  <a:srgbClr val="FFC000"/>
                </a:solidFill>
              </a:rPr>
              <a:t>г.Барнауле</a:t>
            </a:r>
            <a:r>
              <a:rPr lang="ru-RU" sz="1600" dirty="0">
                <a:solidFill>
                  <a:srgbClr val="FFC000"/>
                </a:solidFill>
              </a:rPr>
              <a:t>.</a:t>
            </a:r>
          </a:p>
          <a:p>
            <a:pPr algn="just"/>
            <a:r>
              <a:rPr lang="ru-RU" sz="1600" dirty="0">
                <a:solidFill>
                  <a:srgbClr val="FFC000"/>
                </a:solidFill>
              </a:rPr>
              <a:t>В Красной армии служил с 1940 г. В 1941 г. окончил Ташкентское пехотное училище, на фронте с конца 1941 г. В 1942 г. окончил курсы командного состава при Военной Академии им. М.В. Фрунзе. Был заместителем командира 140-го гвардейского стрелкового полка (47-я гвардейская стрелковая дивизия, 8-я гвардейская армия, 1-й Белорусский фронт). Гвардии  майор.</a:t>
            </a:r>
          </a:p>
          <a:p>
            <a:pPr algn="just"/>
            <a:r>
              <a:rPr lang="ru-RU" sz="1600" dirty="0">
                <a:solidFill>
                  <a:srgbClr val="FFC000"/>
                </a:solidFill>
              </a:rPr>
              <a:t>18 июня 1944 г. полк, в котором служил М.А. </a:t>
            </a:r>
            <a:r>
              <a:rPr lang="ru-RU" sz="1600" dirty="0" err="1">
                <a:solidFill>
                  <a:srgbClr val="FFC000"/>
                </a:solidFill>
              </a:rPr>
              <a:t>Шаховцев</a:t>
            </a:r>
            <a:r>
              <a:rPr lang="ru-RU" sz="1600" dirty="0">
                <a:solidFill>
                  <a:srgbClr val="FFC000"/>
                </a:solidFill>
              </a:rPr>
              <a:t>, освободил г. </a:t>
            </a:r>
            <a:r>
              <a:rPr lang="ru-RU" sz="1600" dirty="0" err="1">
                <a:solidFill>
                  <a:srgbClr val="FFC000"/>
                </a:solidFill>
              </a:rPr>
              <a:t>Любомль</a:t>
            </a:r>
            <a:r>
              <a:rPr lang="ru-RU" sz="1600" dirty="0">
                <a:solidFill>
                  <a:srgbClr val="FFC000"/>
                </a:solidFill>
              </a:rPr>
              <a:t> (Волынская область), с ходу форсировал р. Буг, а затем р. Вислу восточнее г. </a:t>
            </a:r>
            <a:r>
              <a:rPr lang="ru-RU" sz="1600" dirty="0" err="1">
                <a:solidFill>
                  <a:srgbClr val="FFC000"/>
                </a:solidFill>
              </a:rPr>
              <a:t>Магнушев</a:t>
            </a:r>
            <a:r>
              <a:rPr lang="ru-RU" sz="1600" dirty="0">
                <a:solidFill>
                  <a:srgbClr val="FFC000"/>
                </a:solidFill>
              </a:rPr>
              <a:t> (Польша).</a:t>
            </a:r>
          </a:p>
          <a:p>
            <a:pPr algn="just"/>
            <a:r>
              <a:rPr lang="ru-RU" sz="1600" dirty="0">
                <a:solidFill>
                  <a:srgbClr val="FFC000"/>
                </a:solidFill>
              </a:rPr>
              <a:t>14 августа 1944 г. М.А. </a:t>
            </a:r>
            <a:r>
              <a:rPr lang="ru-RU" sz="1600" dirty="0" err="1">
                <a:solidFill>
                  <a:srgbClr val="FFC000"/>
                </a:solidFill>
              </a:rPr>
              <a:t>Шаховцев</a:t>
            </a:r>
            <a:r>
              <a:rPr lang="ru-RU" sz="1600" dirty="0">
                <a:solidFill>
                  <a:srgbClr val="FFC000"/>
                </a:solidFill>
              </a:rPr>
              <a:t> погиб во время боя на </a:t>
            </a:r>
            <a:r>
              <a:rPr lang="ru-RU" sz="1600" dirty="0" err="1">
                <a:solidFill>
                  <a:srgbClr val="FFC000"/>
                </a:solidFill>
              </a:rPr>
              <a:t>Магнушевском</a:t>
            </a:r>
            <a:r>
              <a:rPr lang="ru-RU" sz="1600" dirty="0">
                <a:solidFill>
                  <a:srgbClr val="FFC000"/>
                </a:solidFill>
              </a:rPr>
              <a:t> плацдарме. Звание Героя Советского Союза ему присвоено посмертно 23 августа 1945 г.</a:t>
            </a:r>
          </a:p>
          <a:p>
            <a:pPr algn="just"/>
            <a:r>
              <a:rPr lang="ru-RU" sz="1600" dirty="0">
                <a:solidFill>
                  <a:srgbClr val="FFC000"/>
                </a:solidFill>
              </a:rPr>
              <a:t> Был награжден орденами: Ленина, Александра Невского, Отечественной войны 1-й степени, Красной Звезды и медалями. Похоронен в районе г. </a:t>
            </a:r>
            <a:r>
              <a:rPr lang="ru-RU" sz="1600" dirty="0" err="1">
                <a:solidFill>
                  <a:srgbClr val="FFC000"/>
                </a:solidFill>
              </a:rPr>
              <a:t>Магнушев</a:t>
            </a:r>
            <a:r>
              <a:rPr lang="ru-RU" sz="1600" dirty="0">
                <a:solidFill>
                  <a:srgbClr val="FFC000"/>
                </a:solidFill>
              </a:rPr>
              <a:t> (Польша).</a:t>
            </a:r>
          </a:p>
          <a:p>
            <a:pPr algn="just"/>
            <a:endParaRPr lang="ru-RU" dirty="0"/>
          </a:p>
        </p:txBody>
      </p:sp>
    </p:spTree>
    <p:extLst>
      <p:ext uri="{BB962C8B-B14F-4D97-AF65-F5344CB8AC3E}">
        <p14:creationId xmlns:p14="http://schemas.microsoft.com/office/powerpoint/2010/main" val="1697484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яяя\Desktop\24582654_1178690933_technocity_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 y="0"/>
            <a:ext cx="913799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55776" y="335845"/>
            <a:ext cx="6336704" cy="4339650"/>
          </a:xfrm>
          <a:prstGeom prst="rect">
            <a:avLst/>
          </a:prstGeom>
          <a:noFill/>
        </p:spPr>
        <p:txBody>
          <a:bodyPr wrap="square" rtlCol="0">
            <a:spAutoFit/>
          </a:bodyPr>
          <a:lstStyle/>
          <a:p>
            <a:pPr algn="just"/>
            <a:r>
              <a:rPr lang="ru-RU" sz="1600" dirty="0" smtClean="0">
                <a:solidFill>
                  <a:srgbClr val="FFC000"/>
                </a:solidFill>
              </a:rPr>
              <a:t>Родилась </a:t>
            </a:r>
            <a:r>
              <a:rPr lang="ru-RU" sz="1600" dirty="0">
                <a:solidFill>
                  <a:srgbClr val="FFC000"/>
                </a:solidFill>
              </a:rPr>
              <a:t>в 1920 г. в г. Саратове. Окончила аэроклуб, два курса Саратовского института механизации сельского хозяйства имени М.И. Калинина. В 1940 г. перевелась в Московский авиационный институт. В октябре 1941 г. пошла в Красную армию. Воевала в составе 4-й воздушной армии на Северо-Кавказском, 4-м Украинском, 2-м Белорусском фронтах. Принимала участие в обороне Кавказа, освобождении Крыма, Белоруссии, Польши, разгроме врага на территории Германии. Свой боевой путь Аронова закончила в боях за Берлин. За боевые отличия награждена двумя орденами Красного Знамени (1943, 1945), орденами Отечественной войны 1-й степени (1944), Красной Звезды (1942), медалями «За оборону Кавказа», «За победу над Германией». Звание Героя Советского Союза с вручением ордена Ленина и медали «Золотая Звезда» ей было присвоено 15 мая 1946 г. за 941 боевой вылет, нанесение большого урона противнику, за доблесть и мужество. После войны Р.Е. Аронова окончила Институт иностранных языков, жила и работала в Москве</a:t>
            </a:r>
            <a:r>
              <a:rPr lang="ru-RU" dirty="0">
                <a:solidFill>
                  <a:srgbClr val="FFC000"/>
                </a:solidFill>
              </a:rPr>
              <a:t>.</a:t>
            </a:r>
          </a:p>
          <a:p>
            <a:endParaRPr lang="ru-RU" dirty="0"/>
          </a:p>
        </p:txBody>
      </p:sp>
      <p:sp>
        <p:nvSpPr>
          <p:cNvPr id="3" name="TextBox 2"/>
          <p:cNvSpPr txBox="1"/>
          <p:nvPr/>
        </p:nvSpPr>
        <p:spPr>
          <a:xfrm>
            <a:off x="6004" y="686674"/>
            <a:ext cx="2693788" cy="1292662"/>
          </a:xfrm>
          <a:prstGeom prst="rect">
            <a:avLst/>
          </a:prstGeom>
          <a:noFill/>
        </p:spPr>
        <p:txBody>
          <a:bodyPr wrap="square" rtlCol="0">
            <a:spAutoFit/>
          </a:bodyPr>
          <a:lstStyle/>
          <a:p>
            <a:pPr algn="ctr"/>
            <a:endParaRPr lang="ru-RU" sz="2000" b="1" dirty="0" smtClean="0">
              <a:solidFill>
                <a:srgbClr val="FFC000"/>
              </a:solidFill>
            </a:endParaRPr>
          </a:p>
          <a:p>
            <a:pPr algn="ctr"/>
            <a:r>
              <a:rPr lang="ru-RU" sz="2000" b="1" dirty="0" smtClean="0">
                <a:solidFill>
                  <a:srgbClr val="FFC000"/>
                </a:solidFill>
              </a:rPr>
              <a:t>Аронова</a:t>
            </a:r>
          </a:p>
          <a:p>
            <a:pPr algn="ctr"/>
            <a:r>
              <a:rPr lang="ru-RU" sz="2000" b="1" dirty="0" smtClean="0">
                <a:solidFill>
                  <a:srgbClr val="FFC000"/>
                </a:solidFill>
              </a:rPr>
              <a:t> </a:t>
            </a:r>
            <a:r>
              <a:rPr lang="ru-RU" sz="2000" b="1" dirty="0">
                <a:solidFill>
                  <a:srgbClr val="FFC000"/>
                </a:solidFill>
              </a:rPr>
              <a:t>Раиса </a:t>
            </a:r>
            <a:r>
              <a:rPr lang="ru-RU" sz="2000" b="1" dirty="0" err="1">
                <a:solidFill>
                  <a:srgbClr val="FFC000"/>
                </a:solidFill>
              </a:rPr>
              <a:t>Ермолаевна</a:t>
            </a:r>
            <a:r>
              <a:rPr lang="ru-RU" sz="2000" b="1" dirty="0">
                <a:solidFill>
                  <a:srgbClr val="FFC000"/>
                </a:solidFill>
              </a:rPr>
              <a:t>  </a:t>
            </a:r>
          </a:p>
          <a:p>
            <a:endParaRPr lang="ru-RU" dirty="0"/>
          </a:p>
        </p:txBody>
      </p:sp>
      <p:pic>
        <p:nvPicPr>
          <p:cNvPr id="3075" name="Picture 3" descr="аронов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 y="1865768"/>
            <a:ext cx="1920652" cy="2902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83390" y="5014049"/>
            <a:ext cx="2272386" cy="338554"/>
          </a:xfrm>
          <a:prstGeom prst="rect">
            <a:avLst/>
          </a:prstGeom>
          <a:noFill/>
        </p:spPr>
        <p:txBody>
          <a:bodyPr wrap="square" rtlCol="0">
            <a:spAutoFit/>
          </a:bodyPr>
          <a:lstStyle/>
          <a:p>
            <a:pPr algn="ctr"/>
            <a:r>
              <a:rPr lang="ru-RU" sz="1600" dirty="0" smtClean="0">
                <a:solidFill>
                  <a:srgbClr val="FFC000"/>
                </a:solidFill>
              </a:rPr>
              <a:t>10.02.1920-20.12.1982</a:t>
            </a:r>
            <a:endParaRPr lang="ru-RU" sz="1600" dirty="0">
              <a:solidFill>
                <a:srgbClr val="FFC000"/>
              </a:solidFill>
            </a:endParaRPr>
          </a:p>
        </p:txBody>
      </p:sp>
      <p:pic>
        <p:nvPicPr>
          <p:cNvPr id="3078" name="Picture 6" descr="https://mtdata.ru/u1/photo0CDB/20019329321-0/origin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89" y="86096"/>
            <a:ext cx="726622" cy="1026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86096"/>
            <a:ext cx="1440160" cy="923330"/>
          </a:xfrm>
          <a:prstGeom prst="rect">
            <a:avLst/>
          </a:prstGeom>
          <a:noFill/>
        </p:spPr>
        <p:txBody>
          <a:bodyPr wrap="square" rtlCol="0">
            <a:spAutoFit/>
          </a:bodyPr>
          <a:lstStyle/>
          <a:p>
            <a:r>
              <a:rPr lang="ru-RU" b="1" dirty="0" smtClean="0">
                <a:solidFill>
                  <a:srgbClr val="C00000"/>
                </a:solidFill>
              </a:rPr>
              <a:t>Герой Советского Союза</a:t>
            </a:r>
            <a:endParaRPr lang="ru-RU" b="1" dirty="0">
              <a:solidFill>
                <a:srgbClr val="C00000"/>
              </a:solidFill>
            </a:endParaRPr>
          </a:p>
        </p:txBody>
      </p:sp>
      <p:pic>
        <p:nvPicPr>
          <p:cNvPr id="2050" name="Picture 2" descr="http://militera.lib.ru/memo/russian/rakobolskaya_kravtsova/17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9832" y="4675495"/>
            <a:ext cx="1727578" cy="199156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712" y="5671279"/>
            <a:ext cx="958404" cy="958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213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яяя\Desktop\24582654_1178690933_technocity_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99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095495"/>
            <a:ext cx="3004043" cy="707886"/>
          </a:xfrm>
          <a:prstGeom prst="rect">
            <a:avLst/>
          </a:prstGeom>
          <a:noFill/>
        </p:spPr>
        <p:txBody>
          <a:bodyPr wrap="square" rtlCol="0">
            <a:spAutoFit/>
          </a:bodyPr>
          <a:lstStyle/>
          <a:p>
            <a:pPr algn="ctr"/>
            <a:r>
              <a:rPr lang="ru-RU" sz="2000" b="1" dirty="0" smtClean="0">
                <a:solidFill>
                  <a:srgbClr val="FFC000"/>
                </a:solidFill>
              </a:rPr>
              <a:t>Баканов</a:t>
            </a:r>
          </a:p>
          <a:p>
            <a:pPr algn="ctr"/>
            <a:r>
              <a:rPr lang="ru-RU" sz="2000" b="1" dirty="0" smtClean="0">
                <a:solidFill>
                  <a:srgbClr val="FFC000"/>
                </a:solidFill>
              </a:rPr>
              <a:t> </a:t>
            </a:r>
            <a:r>
              <a:rPr lang="ru-RU" sz="2000" b="1" dirty="0">
                <a:solidFill>
                  <a:srgbClr val="FFC000"/>
                </a:solidFill>
              </a:rPr>
              <a:t>Дмитрий </a:t>
            </a:r>
            <a:r>
              <a:rPr lang="ru-RU" sz="2000" b="1" dirty="0" err="1">
                <a:solidFill>
                  <a:srgbClr val="FFC000"/>
                </a:solidFill>
              </a:rPr>
              <a:t>Евстигнеевич</a:t>
            </a:r>
            <a:r>
              <a:rPr lang="ru-RU" sz="2000" b="1" dirty="0">
                <a:solidFill>
                  <a:srgbClr val="FFC000"/>
                </a:solidFill>
              </a:rPr>
              <a:t> </a:t>
            </a:r>
            <a:endParaRPr lang="ru-RU" b="1" dirty="0">
              <a:solidFill>
                <a:srgbClr val="FFC000"/>
              </a:solidFill>
            </a:endParaRPr>
          </a:p>
        </p:txBody>
      </p:sp>
      <p:pic>
        <p:nvPicPr>
          <p:cNvPr id="3078" name="Picture 6" descr="https://mtdata.ru/u1/photo0CDB/20019329321-0/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9" y="86096"/>
            <a:ext cx="726622" cy="1026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86096"/>
            <a:ext cx="1440160" cy="923330"/>
          </a:xfrm>
          <a:prstGeom prst="rect">
            <a:avLst/>
          </a:prstGeom>
          <a:noFill/>
        </p:spPr>
        <p:txBody>
          <a:bodyPr wrap="square" rtlCol="0">
            <a:spAutoFit/>
          </a:bodyPr>
          <a:lstStyle/>
          <a:p>
            <a:r>
              <a:rPr lang="ru-RU" b="1" dirty="0" smtClean="0">
                <a:solidFill>
                  <a:srgbClr val="C00000"/>
                </a:solidFill>
              </a:rPr>
              <a:t>Герой Советского Союза</a:t>
            </a:r>
            <a:endParaRPr lang="ru-RU" b="1" dirty="0">
              <a:solidFill>
                <a:srgbClr val="C00000"/>
              </a:solidFill>
            </a:endParaRPr>
          </a:p>
        </p:txBody>
      </p:sp>
      <p:sp>
        <p:nvSpPr>
          <p:cNvPr id="6" name="TextBox 5"/>
          <p:cNvSpPr txBox="1"/>
          <p:nvPr/>
        </p:nvSpPr>
        <p:spPr>
          <a:xfrm>
            <a:off x="2771800" y="130542"/>
            <a:ext cx="6120680" cy="5786199"/>
          </a:xfrm>
          <a:prstGeom prst="rect">
            <a:avLst/>
          </a:prstGeom>
          <a:noFill/>
        </p:spPr>
        <p:txBody>
          <a:bodyPr wrap="square" rtlCol="0">
            <a:spAutoFit/>
          </a:bodyPr>
          <a:lstStyle/>
          <a:p>
            <a:pPr algn="just"/>
            <a:r>
              <a:rPr lang="ru-RU" sz="1600" dirty="0">
                <a:solidFill>
                  <a:srgbClr val="FFC000"/>
                </a:solidFill>
              </a:rPr>
              <a:t> </a:t>
            </a:r>
            <a:r>
              <a:rPr lang="ru-RU" sz="1600" dirty="0" smtClean="0">
                <a:solidFill>
                  <a:srgbClr val="FFC000"/>
                </a:solidFill>
              </a:rPr>
              <a:t> Родился </a:t>
            </a:r>
            <a:r>
              <a:rPr lang="ru-RU" sz="1600" dirty="0">
                <a:solidFill>
                  <a:srgbClr val="FFC000"/>
                </a:solidFill>
              </a:rPr>
              <a:t>1 июня 1898 г. в г. Москве. Служил в царской армии рядовым в Первую мировую войну. Участник Гражданской войны. В Красной армии – с 1919 по 1935 гг. и с 1941 г.  В 1927г. окончил Кавалерийскую школу. На фронте с ноября 1941 г. (74-я гвардейская стрелковая дивизия, 8-я гвардейская армия, 1-й Белорусский фронт). </a:t>
            </a:r>
          </a:p>
          <a:p>
            <a:pPr algn="just"/>
            <a:r>
              <a:rPr lang="ru-RU" sz="1600" dirty="0" smtClean="0">
                <a:solidFill>
                  <a:srgbClr val="FFC000"/>
                </a:solidFill>
              </a:rPr>
              <a:t>  16 </a:t>
            </a:r>
            <a:r>
              <a:rPr lang="ru-RU" sz="1600" dirty="0">
                <a:solidFill>
                  <a:srgbClr val="FFC000"/>
                </a:solidFill>
              </a:rPr>
              <a:t>апреля 1945 г. 74-я дивизия под командованием генерал-майора Д. Е. </a:t>
            </a:r>
            <a:r>
              <a:rPr lang="ru-RU" sz="1600" dirty="0" err="1">
                <a:solidFill>
                  <a:srgbClr val="FFC000"/>
                </a:solidFill>
              </a:rPr>
              <a:t>Баканова</a:t>
            </a:r>
            <a:r>
              <a:rPr lang="ru-RU" sz="1600" dirty="0">
                <a:solidFill>
                  <a:srgbClr val="FFC000"/>
                </a:solidFill>
              </a:rPr>
              <a:t> Д.Е. отличилась при прорыве обороны на </a:t>
            </a:r>
            <a:r>
              <a:rPr lang="ru-RU" sz="1600" dirty="0" err="1">
                <a:solidFill>
                  <a:srgbClr val="FFC000"/>
                </a:solidFill>
              </a:rPr>
              <a:t>Кюстринском</a:t>
            </a:r>
            <a:r>
              <a:rPr lang="ru-RU" sz="1600" dirty="0">
                <a:solidFill>
                  <a:srgbClr val="FFC000"/>
                </a:solidFill>
              </a:rPr>
              <a:t> плацдарме и при штурме Берлина, за что ему 29 мая 1945 г. было присвоено звание Героя Советского Союза.</a:t>
            </a:r>
          </a:p>
          <a:p>
            <a:pPr algn="just"/>
            <a:r>
              <a:rPr lang="ru-RU" sz="1600" dirty="0" smtClean="0">
                <a:solidFill>
                  <a:srgbClr val="FFC000"/>
                </a:solidFill>
              </a:rPr>
              <a:t>  В </a:t>
            </a:r>
            <a:r>
              <a:rPr lang="ru-RU" sz="1600" dirty="0">
                <a:solidFill>
                  <a:srgbClr val="FFC000"/>
                </a:solidFill>
              </a:rPr>
              <a:t>1952 г. Д.Е. Баканов окончил Высшие академические курсы при Военной академии Генштаба. С 1956 г. вышел в запас, после чего жил и работал в Саратове и в Москве. </a:t>
            </a:r>
          </a:p>
          <a:p>
            <a:pPr algn="just"/>
            <a:r>
              <a:rPr lang="ru-RU" sz="1600" dirty="0" smtClean="0">
                <a:solidFill>
                  <a:srgbClr val="FFC000"/>
                </a:solidFill>
              </a:rPr>
              <a:t>  В </a:t>
            </a:r>
            <a:r>
              <a:rPr lang="ru-RU" sz="1600" dirty="0">
                <a:solidFill>
                  <a:srgbClr val="FFC000"/>
                </a:solidFill>
              </a:rPr>
              <a:t>Саратовском сельскохозяйственном институте непродолжительное время работал почасовиком на кафедре военной подготовки, а  затем более 10 лет состоял на партийном учете в первичной парторганизации факультета  защиты растений и принимал активное участие в общественной жизни факультета и института. Был награжден двумя орденами Ленина, орденами Красного Знамени, Отечественной войны 1-й степени,  медалями.</a:t>
            </a:r>
          </a:p>
          <a:p>
            <a:pPr algn="just"/>
            <a:r>
              <a:rPr lang="ru-RU" sz="1600" dirty="0" smtClean="0">
                <a:solidFill>
                  <a:srgbClr val="FFC000"/>
                </a:solidFill>
              </a:rPr>
              <a:t>  Почетный </a:t>
            </a:r>
            <a:r>
              <a:rPr lang="ru-RU" sz="1600" dirty="0">
                <a:solidFill>
                  <a:srgbClr val="FFC000"/>
                </a:solidFill>
              </a:rPr>
              <a:t>гражданин гг. Познань и </a:t>
            </a:r>
            <a:r>
              <a:rPr lang="ru-RU" sz="1600" dirty="0" err="1">
                <a:solidFill>
                  <a:srgbClr val="FFC000"/>
                </a:solidFill>
              </a:rPr>
              <a:t>Любонь</a:t>
            </a:r>
            <a:r>
              <a:rPr lang="ru-RU" sz="1600" dirty="0">
                <a:solidFill>
                  <a:srgbClr val="FFC000"/>
                </a:solidFill>
              </a:rPr>
              <a:t> (Польша).</a:t>
            </a:r>
          </a:p>
          <a:p>
            <a:pPr algn="just"/>
            <a:r>
              <a:rPr lang="ru-RU" sz="1600" dirty="0">
                <a:solidFill>
                  <a:srgbClr val="FFC000"/>
                </a:solidFill>
              </a:rPr>
              <a:t>   </a:t>
            </a:r>
            <a:r>
              <a:rPr lang="ru-RU" sz="1600" dirty="0" smtClean="0">
                <a:solidFill>
                  <a:srgbClr val="FFC000"/>
                </a:solidFill>
              </a:rPr>
              <a:t>Скончался </a:t>
            </a:r>
            <a:r>
              <a:rPr lang="ru-RU" sz="1600" dirty="0">
                <a:solidFill>
                  <a:srgbClr val="FFC000"/>
                </a:solidFill>
              </a:rPr>
              <a:t>и похоронен в Москве.</a:t>
            </a:r>
          </a:p>
          <a:p>
            <a:endParaRPr lang="ru-RU" dirty="0"/>
          </a:p>
        </p:txBody>
      </p:sp>
      <p:pic>
        <p:nvPicPr>
          <p:cNvPr id="5124" name="Picture 4" descr="https://upload.wikimedia.org/wikipedia/ru/thumb/5/56/%D0%91%D0%B0%D0%BA%D0%B0%D0%BD%D0%BE%D0%B2%2C_%D0%94%D0%BC%D0%B8%D1%82%D1%80%D0%B8%D0%B9_%D0%95%D0%B2%D1%81%D1%82%D0%B8%D0%B3%D0%BD%D0%B5%D0%B5%D0%B2%D0%B8%D1%87.jpg/440px-%D0%91%D0%B0%D0%BA%D0%B0%D0%BD%D0%BE%D0%B2%2C_%D0%94%D0%BC%D0%B8%D1%82%D1%80%D0%B8%D0%B9_%D0%95%D0%B2%D1%81%D1%82%D0%B8%D0%B3%D0%BD%D0%B5%D0%B5%D0%B2%D0%B8%D1%8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106" y="1916832"/>
            <a:ext cx="1852646" cy="26231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1520" y="4797152"/>
            <a:ext cx="2232248" cy="338554"/>
          </a:xfrm>
          <a:prstGeom prst="rect">
            <a:avLst/>
          </a:prstGeom>
          <a:noFill/>
        </p:spPr>
        <p:txBody>
          <a:bodyPr wrap="square" rtlCol="0">
            <a:spAutoFit/>
          </a:bodyPr>
          <a:lstStyle/>
          <a:p>
            <a:pPr algn="ctr"/>
            <a:r>
              <a:rPr lang="ru-RU" sz="1600" b="1" dirty="0" smtClean="0">
                <a:solidFill>
                  <a:srgbClr val="FFC000"/>
                </a:solidFill>
              </a:rPr>
              <a:t>01.02.1898-06.05.1989</a:t>
            </a:r>
            <a:endParaRPr lang="ru-RU" sz="1600" b="1" dirty="0">
              <a:solidFill>
                <a:srgbClr val="FFC000"/>
              </a:solidFill>
            </a:endParaRPr>
          </a:p>
        </p:txBody>
      </p:sp>
    </p:spTree>
    <p:extLst>
      <p:ext uri="{BB962C8B-B14F-4D97-AF65-F5344CB8AC3E}">
        <p14:creationId xmlns:p14="http://schemas.microsoft.com/office/powerpoint/2010/main" val="1292724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яяя\Desktop\24582654_1178690933_technocity_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 y="0"/>
            <a:ext cx="913799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04" y="686674"/>
            <a:ext cx="2693788" cy="677108"/>
          </a:xfrm>
          <a:prstGeom prst="rect">
            <a:avLst/>
          </a:prstGeom>
          <a:noFill/>
        </p:spPr>
        <p:txBody>
          <a:bodyPr wrap="square" rtlCol="0">
            <a:spAutoFit/>
          </a:bodyPr>
          <a:lstStyle/>
          <a:p>
            <a:pPr algn="ctr"/>
            <a:endParaRPr lang="ru-RU" sz="2000" b="1" dirty="0" smtClean="0">
              <a:solidFill>
                <a:srgbClr val="FFC000"/>
              </a:solidFill>
            </a:endParaRPr>
          </a:p>
          <a:p>
            <a:endParaRPr lang="ru-RU" dirty="0"/>
          </a:p>
        </p:txBody>
      </p:sp>
      <p:pic>
        <p:nvPicPr>
          <p:cNvPr id="3078" name="Picture 6" descr="https://mtdata.ru/u1/photo0CDB/20019329321-0/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9" y="86096"/>
            <a:ext cx="726622" cy="1026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86096"/>
            <a:ext cx="1440160" cy="923330"/>
          </a:xfrm>
          <a:prstGeom prst="rect">
            <a:avLst/>
          </a:prstGeom>
          <a:noFill/>
        </p:spPr>
        <p:txBody>
          <a:bodyPr wrap="square" rtlCol="0">
            <a:spAutoFit/>
          </a:bodyPr>
          <a:lstStyle/>
          <a:p>
            <a:r>
              <a:rPr lang="ru-RU" b="1" dirty="0" smtClean="0">
                <a:solidFill>
                  <a:srgbClr val="C00000"/>
                </a:solidFill>
              </a:rPr>
              <a:t>Герой Советского Союза</a:t>
            </a:r>
            <a:endParaRPr lang="ru-RU" b="1" dirty="0">
              <a:solidFill>
                <a:srgbClr val="C00000"/>
              </a:solidFill>
            </a:endParaRPr>
          </a:p>
        </p:txBody>
      </p:sp>
      <p:sp>
        <p:nvSpPr>
          <p:cNvPr id="2" name="TextBox 1"/>
          <p:cNvSpPr txBox="1"/>
          <p:nvPr/>
        </p:nvSpPr>
        <p:spPr>
          <a:xfrm>
            <a:off x="251520" y="1363782"/>
            <a:ext cx="2448272" cy="707886"/>
          </a:xfrm>
          <a:prstGeom prst="rect">
            <a:avLst/>
          </a:prstGeom>
          <a:noFill/>
        </p:spPr>
        <p:txBody>
          <a:bodyPr wrap="square" rtlCol="0">
            <a:spAutoFit/>
          </a:bodyPr>
          <a:lstStyle/>
          <a:p>
            <a:pPr algn="ctr"/>
            <a:r>
              <a:rPr lang="ru-RU" sz="2000" b="1" dirty="0" err="1" smtClean="0">
                <a:solidFill>
                  <a:srgbClr val="FFC000"/>
                </a:solidFill>
              </a:rPr>
              <a:t>Банкузов</a:t>
            </a:r>
            <a:endParaRPr lang="ru-RU" sz="2000" b="1" dirty="0" smtClean="0">
              <a:solidFill>
                <a:srgbClr val="FFC000"/>
              </a:solidFill>
            </a:endParaRPr>
          </a:p>
          <a:p>
            <a:pPr algn="ctr"/>
            <a:r>
              <a:rPr lang="ru-RU" sz="2000" b="1" dirty="0" smtClean="0">
                <a:solidFill>
                  <a:srgbClr val="FFC000"/>
                </a:solidFill>
              </a:rPr>
              <a:t> </a:t>
            </a:r>
            <a:r>
              <a:rPr lang="ru-RU" sz="2000" b="1" dirty="0">
                <a:solidFill>
                  <a:srgbClr val="FFC000"/>
                </a:solidFill>
              </a:rPr>
              <a:t>Анатолий Иванович</a:t>
            </a:r>
            <a:r>
              <a:rPr lang="ru-RU" dirty="0">
                <a:solidFill>
                  <a:srgbClr val="FFC000"/>
                </a:solidFill>
              </a:rPr>
              <a:t> </a:t>
            </a:r>
          </a:p>
        </p:txBody>
      </p:sp>
      <p:pic>
        <p:nvPicPr>
          <p:cNvPr id="1026" name="Picture 2" descr="http://www.warheroes.ru/content/images/heroes/GSS11941-45%20part2/Bankuzov_A_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324" y="2158032"/>
            <a:ext cx="1621147" cy="2428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llfaler.ru/images/stories/Dokyments/VOV/Blagodarnosti/bankyzov.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336" y="4828131"/>
            <a:ext cx="1323442" cy="17864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99792" y="260648"/>
            <a:ext cx="6264696" cy="5047536"/>
          </a:xfrm>
          <a:prstGeom prst="rect">
            <a:avLst/>
          </a:prstGeom>
          <a:noFill/>
        </p:spPr>
        <p:txBody>
          <a:bodyPr wrap="square" rtlCol="0">
            <a:spAutoFit/>
          </a:bodyPr>
          <a:lstStyle/>
          <a:p>
            <a:pPr algn="just"/>
            <a:r>
              <a:rPr lang="ru-RU" sz="1600" dirty="0">
                <a:solidFill>
                  <a:srgbClr val="FFC000"/>
                </a:solidFill>
              </a:rPr>
              <a:t>Родился 15 января 1917 г. в с. </a:t>
            </a:r>
            <a:r>
              <a:rPr lang="ru-RU" sz="1600" dirty="0" err="1">
                <a:solidFill>
                  <a:srgbClr val="FFC000"/>
                </a:solidFill>
              </a:rPr>
              <a:t>Мхиничи</a:t>
            </a:r>
            <a:r>
              <a:rPr lang="ru-RU" sz="1600" dirty="0">
                <a:solidFill>
                  <a:srgbClr val="FFC000"/>
                </a:solidFill>
              </a:rPr>
              <a:t>  </a:t>
            </a:r>
            <a:r>
              <a:rPr lang="ru-RU" sz="1600" dirty="0" err="1">
                <a:solidFill>
                  <a:srgbClr val="FFC000"/>
                </a:solidFill>
              </a:rPr>
              <a:t>Краснокольского</a:t>
            </a:r>
            <a:r>
              <a:rPr lang="ru-RU" sz="1600" dirty="0">
                <a:solidFill>
                  <a:srgbClr val="FFC000"/>
                </a:solidFill>
              </a:rPr>
              <a:t>  района Могилевской области Белоруссии. Учился  в Саратовском институте механизации сельского хозяйства им. М.И. Калинина. В Красной армии с 1938 г. Участник  советско-финской войны (1939–1940 гг.). В 1940 г. окончил Саратовское училище НКВД. Член ВКП(б) с 1942 г. Участник Великой Отечественной войны с июня 1941 г. (17-й гвардейский стрелковый полк, 5-я гвардейская стрелковая дивизия, 11-я гвардейская армия, 3-й  Белорусский фронт).</a:t>
            </a:r>
          </a:p>
          <a:p>
            <a:pPr algn="just"/>
            <a:r>
              <a:rPr lang="ru-RU" sz="1600" dirty="0">
                <a:solidFill>
                  <a:srgbClr val="FFC000"/>
                </a:solidFill>
              </a:rPr>
              <a:t>25 апреля 1945 г. А.И. </a:t>
            </a:r>
            <a:r>
              <a:rPr lang="ru-RU" sz="1600" dirty="0" err="1">
                <a:solidFill>
                  <a:srgbClr val="FFC000"/>
                </a:solidFill>
              </a:rPr>
              <a:t>Банкузов</a:t>
            </a:r>
            <a:r>
              <a:rPr lang="ru-RU" sz="1600" dirty="0">
                <a:solidFill>
                  <a:srgbClr val="FFC000"/>
                </a:solidFill>
              </a:rPr>
              <a:t> отличился при форсировании пролива и в боях за обладанием городом-крепостью и военно-морской базой </a:t>
            </a:r>
            <a:r>
              <a:rPr lang="ru-RU" sz="1600" dirty="0" err="1">
                <a:solidFill>
                  <a:srgbClr val="FFC000"/>
                </a:solidFill>
              </a:rPr>
              <a:t>Пиллау</a:t>
            </a:r>
            <a:r>
              <a:rPr lang="ru-RU" sz="1600" dirty="0">
                <a:solidFill>
                  <a:srgbClr val="FFC000"/>
                </a:solidFill>
              </a:rPr>
              <a:t> (ныне г. Балтийск Калининградской области). Звание Героя Советского Союза присвоено 5 мая 1945 г.</a:t>
            </a:r>
          </a:p>
          <a:p>
            <a:pPr algn="just"/>
            <a:r>
              <a:rPr lang="ru-RU" sz="1600" dirty="0">
                <a:solidFill>
                  <a:srgbClr val="FFC000"/>
                </a:solidFill>
              </a:rPr>
              <a:t>В 1947 г. А.И. </a:t>
            </a:r>
            <a:r>
              <a:rPr lang="ru-RU" sz="1600" dirty="0" err="1">
                <a:solidFill>
                  <a:srgbClr val="FFC000"/>
                </a:solidFill>
              </a:rPr>
              <a:t>Банкузов</a:t>
            </a:r>
            <a:r>
              <a:rPr lang="ru-RU" sz="1600" dirty="0">
                <a:solidFill>
                  <a:srgbClr val="FFC000"/>
                </a:solidFill>
              </a:rPr>
              <a:t> окончил Военную академию им. </a:t>
            </a:r>
            <a:r>
              <a:rPr lang="ru-RU" sz="1600" dirty="0" err="1">
                <a:solidFill>
                  <a:srgbClr val="FFC000"/>
                </a:solidFill>
              </a:rPr>
              <a:t>М.В.Фрунзе</a:t>
            </a:r>
            <a:r>
              <a:rPr lang="ru-RU" sz="1600" dirty="0">
                <a:solidFill>
                  <a:srgbClr val="FFC000"/>
                </a:solidFill>
              </a:rPr>
              <a:t>, после чего служил на командных должностях в Советской армии. С 1953 г. генерал-майор запаса. Жил и работал в Москве, там же и скончался 23 мая 1980 г.</a:t>
            </a:r>
          </a:p>
          <a:p>
            <a:pPr algn="just"/>
            <a:r>
              <a:rPr lang="ru-RU" sz="1600" dirty="0">
                <a:solidFill>
                  <a:srgbClr val="FFC000"/>
                </a:solidFill>
              </a:rPr>
              <a:t>Был награжден двумя орденами Ленина, тремя орденами Красного Знамени, орденами Суворова 3-й степени и Кутузова 3-й степени, Красной Звезды и многими медалями.</a:t>
            </a:r>
          </a:p>
          <a:p>
            <a:pPr algn="just"/>
            <a:endParaRPr lang="ru-RU" dirty="0"/>
          </a:p>
        </p:txBody>
      </p:sp>
      <p:sp>
        <p:nvSpPr>
          <p:cNvPr id="6" name="TextBox 5"/>
          <p:cNvSpPr txBox="1"/>
          <p:nvPr/>
        </p:nvSpPr>
        <p:spPr>
          <a:xfrm>
            <a:off x="251520" y="4828131"/>
            <a:ext cx="2232248" cy="338554"/>
          </a:xfrm>
          <a:prstGeom prst="rect">
            <a:avLst/>
          </a:prstGeom>
          <a:noFill/>
        </p:spPr>
        <p:txBody>
          <a:bodyPr wrap="square" rtlCol="0">
            <a:spAutoFit/>
          </a:bodyPr>
          <a:lstStyle/>
          <a:p>
            <a:pPr algn="ctr"/>
            <a:r>
              <a:rPr lang="ru-RU" sz="1600" dirty="0" smtClean="0">
                <a:solidFill>
                  <a:srgbClr val="FFC000"/>
                </a:solidFill>
              </a:rPr>
              <a:t>15.01.1917-25.05.1980</a:t>
            </a:r>
            <a:endParaRPr lang="ru-RU" sz="1600" dirty="0">
              <a:solidFill>
                <a:srgbClr val="FFC000"/>
              </a:solidFill>
            </a:endParaRPr>
          </a:p>
        </p:txBody>
      </p:sp>
    </p:spTree>
    <p:extLst>
      <p:ext uri="{BB962C8B-B14F-4D97-AF65-F5344CB8AC3E}">
        <p14:creationId xmlns:p14="http://schemas.microsoft.com/office/powerpoint/2010/main" val="1697484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яяя\Desktop\24582654_1178690933_technocity_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 y="0"/>
            <a:ext cx="913799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04" y="686674"/>
            <a:ext cx="2693788" cy="677108"/>
          </a:xfrm>
          <a:prstGeom prst="rect">
            <a:avLst/>
          </a:prstGeom>
          <a:noFill/>
        </p:spPr>
        <p:txBody>
          <a:bodyPr wrap="square" rtlCol="0">
            <a:spAutoFit/>
          </a:bodyPr>
          <a:lstStyle/>
          <a:p>
            <a:pPr algn="ctr"/>
            <a:endParaRPr lang="ru-RU" sz="2000" b="1" dirty="0" smtClean="0">
              <a:solidFill>
                <a:srgbClr val="FFC000"/>
              </a:solidFill>
            </a:endParaRPr>
          </a:p>
          <a:p>
            <a:endParaRPr lang="ru-RU" dirty="0"/>
          </a:p>
        </p:txBody>
      </p:sp>
      <p:pic>
        <p:nvPicPr>
          <p:cNvPr id="3078" name="Picture 6" descr="https://mtdata.ru/u1/photo0CDB/20019329321-0/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9" y="86096"/>
            <a:ext cx="726622" cy="1026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86096"/>
            <a:ext cx="1440160" cy="923330"/>
          </a:xfrm>
          <a:prstGeom prst="rect">
            <a:avLst/>
          </a:prstGeom>
          <a:noFill/>
        </p:spPr>
        <p:txBody>
          <a:bodyPr wrap="square" rtlCol="0">
            <a:spAutoFit/>
          </a:bodyPr>
          <a:lstStyle/>
          <a:p>
            <a:r>
              <a:rPr lang="ru-RU" b="1" dirty="0" smtClean="0">
                <a:solidFill>
                  <a:srgbClr val="C00000"/>
                </a:solidFill>
              </a:rPr>
              <a:t>Герой Советского Союза</a:t>
            </a:r>
            <a:endParaRPr lang="ru-RU" b="1" dirty="0">
              <a:solidFill>
                <a:srgbClr val="C00000"/>
              </a:solidFill>
            </a:endParaRPr>
          </a:p>
        </p:txBody>
      </p:sp>
      <p:sp>
        <p:nvSpPr>
          <p:cNvPr id="2" name="TextBox 1"/>
          <p:cNvSpPr txBox="1"/>
          <p:nvPr/>
        </p:nvSpPr>
        <p:spPr>
          <a:xfrm>
            <a:off x="6004" y="1268760"/>
            <a:ext cx="2333748" cy="707886"/>
          </a:xfrm>
          <a:prstGeom prst="rect">
            <a:avLst/>
          </a:prstGeom>
          <a:noFill/>
        </p:spPr>
        <p:txBody>
          <a:bodyPr wrap="square" rtlCol="0">
            <a:spAutoFit/>
          </a:bodyPr>
          <a:lstStyle/>
          <a:p>
            <a:pPr algn="ctr"/>
            <a:r>
              <a:rPr lang="ru-RU" sz="2000" b="1" dirty="0" err="1" smtClean="0">
                <a:solidFill>
                  <a:srgbClr val="FFC000"/>
                </a:solidFill>
              </a:rPr>
              <a:t>Батышев</a:t>
            </a:r>
            <a:endParaRPr lang="ru-RU" sz="2000" b="1" dirty="0" smtClean="0">
              <a:solidFill>
                <a:srgbClr val="FFC000"/>
              </a:solidFill>
            </a:endParaRPr>
          </a:p>
          <a:p>
            <a:pPr algn="ctr"/>
            <a:r>
              <a:rPr lang="ru-RU" sz="2000" b="1" dirty="0" smtClean="0">
                <a:solidFill>
                  <a:srgbClr val="FFC000"/>
                </a:solidFill>
              </a:rPr>
              <a:t>Сергей </a:t>
            </a:r>
            <a:r>
              <a:rPr lang="ru-RU" sz="2000" b="1" dirty="0">
                <a:solidFill>
                  <a:srgbClr val="FFC000"/>
                </a:solidFill>
              </a:rPr>
              <a:t>Яковлевич </a:t>
            </a:r>
          </a:p>
        </p:txBody>
      </p:sp>
      <p:pic>
        <p:nvPicPr>
          <p:cNvPr id="4" name="Picture 2" descr="http://www.warheroes.ru/content/images/photodocs/7809/original/d5e1550cbc526608b7c02789025ea6f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533" y="4581128"/>
            <a:ext cx="1556957" cy="21602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digora.ru/images/Kraevedenie/znamenitie-urojenci/geroi_1941-1945/batishev/batishev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857" y="1982628"/>
            <a:ext cx="1912041" cy="28927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789" y="5085184"/>
            <a:ext cx="2283963" cy="338554"/>
          </a:xfrm>
          <a:prstGeom prst="rect">
            <a:avLst/>
          </a:prstGeom>
          <a:noFill/>
        </p:spPr>
        <p:txBody>
          <a:bodyPr wrap="square" rtlCol="0">
            <a:spAutoFit/>
          </a:bodyPr>
          <a:lstStyle/>
          <a:p>
            <a:pPr algn="ctr"/>
            <a:r>
              <a:rPr lang="ru-RU" sz="1600" b="1" dirty="0" smtClean="0">
                <a:solidFill>
                  <a:srgbClr val="FFC000"/>
                </a:solidFill>
              </a:rPr>
              <a:t>19.10.1915-21.03.2000</a:t>
            </a:r>
            <a:endParaRPr lang="ru-RU" sz="1600" b="1" dirty="0">
              <a:solidFill>
                <a:srgbClr val="FFC000"/>
              </a:solidFill>
            </a:endParaRPr>
          </a:p>
        </p:txBody>
      </p:sp>
      <p:sp>
        <p:nvSpPr>
          <p:cNvPr id="7" name="TextBox 6"/>
          <p:cNvSpPr txBox="1"/>
          <p:nvPr/>
        </p:nvSpPr>
        <p:spPr>
          <a:xfrm>
            <a:off x="2339753" y="143836"/>
            <a:ext cx="6647380" cy="4770537"/>
          </a:xfrm>
          <a:prstGeom prst="rect">
            <a:avLst/>
          </a:prstGeom>
          <a:noFill/>
        </p:spPr>
        <p:txBody>
          <a:bodyPr wrap="square" rtlCol="0">
            <a:spAutoFit/>
          </a:bodyPr>
          <a:lstStyle/>
          <a:p>
            <a:pPr algn="just"/>
            <a:r>
              <a:rPr lang="ru-RU" sz="1600" dirty="0">
                <a:solidFill>
                  <a:srgbClr val="FFC000"/>
                </a:solidFill>
              </a:rPr>
              <a:t>Родился 19 октября 1915 г. в с. </a:t>
            </a:r>
            <a:r>
              <a:rPr lang="ru-RU" sz="1600" dirty="0" err="1">
                <a:solidFill>
                  <a:srgbClr val="FFC000"/>
                </a:solidFill>
              </a:rPr>
              <a:t>Кадом</a:t>
            </a:r>
            <a:r>
              <a:rPr lang="ru-RU" sz="1600" dirty="0">
                <a:solidFill>
                  <a:srgbClr val="FFC000"/>
                </a:solidFill>
              </a:rPr>
              <a:t> ныне Рязанской области в семье рабочего. Окончил среднюю школу и 3 курса Московского машиностроительного института. Работал учителем в </a:t>
            </a:r>
            <a:r>
              <a:rPr lang="ru-RU" sz="1600" dirty="0" err="1">
                <a:solidFill>
                  <a:srgbClr val="FFC000"/>
                </a:solidFill>
              </a:rPr>
              <a:t>Кадомской</a:t>
            </a:r>
            <a:r>
              <a:rPr lang="ru-RU" sz="1600" dirty="0">
                <a:solidFill>
                  <a:srgbClr val="FFC000"/>
                </a:solidFill>
              </a:rPr>
              <a:t> школе. В Красной Армии с 1939 г. Окончил курсы младших лейтенантов. Участник Великой Отечественной войны с июня 1941 г. Командир батальона 545-го стрелкового полка (389-я стрелковая дивизия, 3-я гвардейская армия, 1-й Украинский фронт) майор </a:t>
            </a:r>
            <a:r>
              <a:rPr lang="ru-RU" sz="1600" dirty="0" err="1">
                <a:solidFill>
                  <a:srgbClr val="FFC000"/>
                </a:solidFill>
              </a:rPr>
              <a:t>Батышев</a:t>
            </a:r>
            <a:r>
              <a:rPr lang="ru-RU" sz="1600" dirty="0">
                <a:solidFill>
                  <a:srgbClr val="FFC000"/>
                </a:solidFill>
              </a:rPr>
              <a:t> отличился 13-16 июля 1944 г. в боях по прорыву вражеской обороны в районе сел </a:t>
            </a:r>
            <a:r>
              <a:rPr lang="ru-RU" sz="1600" dirty="0" err="1">
                <a:solidFill>
                  <a:srgbClr val="FFC000"/>
                </a:solidFill>
              </a:rPr>
              <a:t>Звиняче</a:t>
            </a:r>
            <a:r>
              <a:rPr lang="ru-RU" sz="1600" dirty="0">
                <a:solidFill>
                  <a:srgbClr val="FFC000"/>
                </a:solidFill>
              </a:rPr>
              <a:t>, </a:t>
            </a:r>
            <a:r>
              <a:rPr lang="ru-RU" sz="1600" dirty="0" err="1">
                <a:solidFill>
                  <a:srgbClr val="FFC000"/>
                </a:solidFill>
              </a:rPr>
              <a:t>Ощев</a:t>
            </a:r>
            <a:r>
              <a:rPr lang="ru-RU" sz="1600" dirty="0">
                <a:solidFill>
                  <a:srgbClr val="FFC000"/>
                </a:solidFill>
              </a:rPr>
              <a:t> (Гороховский район Волынской области). Его батальон, овладев передним краем противника, развил стремительное наступление, в ходе которого нанес ему значительный урон в живой силе и боевой технике. Был тяжело ранен, но не покинул поля боя. Звание Героя Советского Союза присвоено 23 сентября 1944 г.</a:t>
            </a:r>
          </a:p>
          <a:p>
            <a:pPr algn="just"/>
            <a:r>
              <a:rPr lang="ru-RU" sz="1600" dirty="0">
                <a:solidFill>
                  <a:srgbClr val="FFC000"/>
                </a:solidFill>
              </a:rPr>
              <a:t>С 1945 г. майор С.Я. </a:t>
            </a:r>
            <a:r>
              <a:rPr lang="ru-RU" sz="1600" dirty="0" err="1">
                <a:solidFill>
                  <a:srgbClr val="FFC000"/>
                </a:solidFill>
              </a:rPr>
              <a:t>Батышев</a:t>
            </a:r>
            <a:r>
              <a:rPr lang="ru-RU" sz="1600" dirty="0">
                <a:solidFill>
                  <a:srgbClr val="FFC000"/>
                </a:solidFill>
              </a:rPr>
              <a:t> – в запасе. В 1946 г. окончил Саратовский институт механизации сельского хозяйства им. М.И. Калинина. Профессор, академик Академии педагогических наук. Награжден орденами Ленина, Красного Знамени, Трудового Красного Знамени, Александра Невского, Отечественной войны 1-й и 2-й степеней, Красной Звезды, «Знак Почета», медалями.</a:t>
            </a:r>
          </a:p>
        </p:txBody>
      </p:sp>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551" y="5865068"/>
            <a:ext cx="638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9064" y="5854677"/>
            <a:ext cx="828675" cy="886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8898" y="5854676"/>
            <a:ext cx="876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1840" y="5854676"/>
            <a:ext cx="904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484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яяя\Desktop\24582654_1178690933_technocity_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 y="0"/>
            <a:ext cx="913799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04" y="686674"/>
            <a:ext cx="2693788" cy="677108"/>
          </a:xfrm>
          <a:prstGeom prst="rect">
            <a:avLst/>
          </a:prstGeom>
          <a:noFill/>
        </p:spPr>
        <p:txBody>
          <a:bodyPr wrap="square" rtlCol="0">
            <a:spAutoFit/>
          </a:bodyPr>
          <a:lstStyle/>
          <a:p>
            <a:pPr algn="ctr"/>
            <a:endParaRPr lang="ru-RU" sz="2000" b="1" dirty="0" smtClean="0">
              <a:solidFill>
                <a:srgbClr val="FFC000"/>
              </a:solidFill>
            </a:endParaRPr>
          </a:p>
          <a:p>
            <a:endParaRPr lang="ru-RU" dirty="0"/>
          </a:p>
        </p:txBody>
      </p:sp>
      <p:pic>
        <p:nvPicPr>
          <p:cNvPr id="3078" name="Picture 6" descr="https://mtdata.ru/u1/photo0CDB/20019329321-0/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9" y="86096"/>
            <a:ext cx="726622" cy="1026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86096"/>
            <a:ext cx="1440160" cy="923330"/>
          </a:xfrm>
          <a:prstGeom prst="rect">
            <a:avLst/>
          </a:prstGeom>
          <a:noFill/>
        </p:spPr>
        <p:txBody>
          <a:bodyPr wrap="square" rtlCol="0">
            <a:spAutoFit/>
          </a:bodyPr>
          <a:lstStyle/>
          <a:p>
            <a:r>
              <a:rPr lang="ru-RU" b="1" dirty="0" smtClean="0">
                <a:solidFill>
                  <a:srgbClr val="C00000"/>
                </a:solidFill>
              </a:rPr>
              <a:t>Герой Советского Союза</a:t>
            </a:r>
            <a:endParaRPr lang="ru-RU" b="1" dirty="0">
              <a:solidFill>
                <a:srgbClr val="C00000"/>
              </a:solidFill>
            </a:endParaRPr>
          </a:p>
        </p:txBody>
      </p:sp>
      <p:sp>
        <p:nvSpPr>
          <p:cNvPr id="2" name="TextBox 1"/>
          <p:cNvSpPr txBox="1"/>
          <p:nvPr/>
        </p:nvSpPr>
        <p:spPr>
          <a:xfrm>
            <a:off x="179512" y="1132212"/>
            <a:ext cx="2160240" cy="1015663"/>
          </a:xfrm>
          <a:prstGeom prst="rect">
            <a:avLst/>
          </a:prstGeom>
          <a:noFill/>
        </p:spPr>
        <p:txBody>
          <a:bodyPr wrap="square" rtlCol="0">
            <a:spAutoFit/>
          </a:bodyPr>
          <a:lstStyle/>
          <a:p>
            <a:r>
              <a:rPr lang="ru-RU" sz="2000" b="1" dirty="0">
                <a:solidFill>
                  <a:srgbClr val="FFC000"/>
                </a:solidFill>
              </a:rPr>
              <a:t>Белозерцев Николай Александрович </a:t>
            </a:r>
          </a:p>
        </p:txBody>
      </p:sp>
      <p:pic>
        <p:nvPicPr>
          <p:cNvPr id="4098" name="Picture 2" descr="http://moypolk.com/sites/default/files/photos/jtzluvsou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586" y="2276872"/>
            <a:ext cx="2006744" cy="26756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55776" y="368657"/>
            <a:ext cx="6120680" cy="3816429"/>
          </a:xfrm>
          <a:prstGeom prst="rect">
            <a:avLst/>
          </a:prstGeom>
          <a:noFill/>
        </p:spPr>
        <p:txBody>
          <a:bodyPr wrap="square" rtlCol="0">
            <a:spAutoFit/>
          </a:bodyPr>
          <a:lstStyle/>
          <a:p>
            <a:pPr algn="just"/>
            <a:r>
              <a:rPr lang="ru-RU" sz="1600" dirty="0">
                <a:solidFill>
                  <a:srgbClr val="FFC000"/>
                </a:solidFill>
              </a:rPr>
              <a:t>Родился 30 августа 1910 г. в селе Большой Карай Романовского района Саратовской области. Воспитывался в детском доме г. Балашова. Окончил рабфак сельскохозяйственного института в 1933 г. в г. Саратове. На фронте – с июня 1941 г. Командир взвода пешей разведки 955-го стрелкового полка (309-я стрелковая дивизия, 40-я армия Воронежского фронта).</a:t>
            </a:r>
          </a:p>
          <a:p>
            <a:pPr algn="just"/>
            <a:r>
              <a:rPr lang="ru-RU" sz="1600" dirty="0" smtClean="0">
                <a:solidFill>
                  <a:srgbClr val="FFC000"/>
                </a:solidFill>
              </a:rPr>
              <a:t>Захватил </a:t>
            </a:r>
            <a:r>
              <a:rPr lang="ru-RU" sz="1600" dirty="0">
                <a:solidFill>
                  <a:srgbClr val="FFC000"/>
                </a:solidFill>
              </a:rPr>
              <a:t>в плен 15 немцев и лично доставил в штаб 4 немецких солдат и офицера, давших ценную информацию. В 1942 г. был тяжело ранен, но остался в строю. Погиб 30 августа 1943 г., подорвавшись на вражеской мине. Похоронен в г. Лебедин Сумской области. </a:t>
            </a:r>
          </a:p>
          <a:p>
            <a:pPr algn="just"/>
            <a:r>
              <a:rPr lang="ru-RU" sz="1600" dirty="0" smtClean="0">
                <a:solidFill>
                  <a:srgbClr val="FFC000"/>
                </a:solidFill>
              </a:rPr>
              <a:t>Звание </a:t>
            </a:r>
            <a:r>
              <a:rPr lang="ru-RU" sz="1600" dirty="0">
                <a:solidFill>
                  <a:srgbClr val="FFC000"/>
                </a:solidFill>
              </a:rPr>
              <a:t>Героя Советского Союза присвоено посмертно 10 января 1944 г.   </a:t>
            </a:r>
            <a:endParaRPr lang="ru-RU" sz="1600" dirty="0" smtClean="0">
              <a:solidFill>
                <a:srgbClr val="FFC000"/>
              </a:solidFill>
            </a:endParaRPr>
          </a:p>
          <a:p>
            <a:pPr algn="just"/>
            <a:r>
              <a:rPr lang="ru-RU" sz="1600" dirty="0" smtClean="0">
                <a:solidFill>
                  <a:srgbClr val="FFC000"/>
                </a:solidFill>
              </a:rPr>
              <a:t>Награжден </a:t>
            </a:r>
            <a:r>
              <a:rPr lang="ru-RU" sz="1600" dirty="0">
                <a:solidFill>
                  <a:srgbClr val="FFC000"/>
                </a:solidFill>
              </a:rPr>
              <a:t>орденами Ленина, Красного Знамени и медалями.</a:t>
            </a:r>
          </a:p>
          <a:p>
            <a:endParaRPr lang="ru-RU" dirty="0"/>
          </a:p>
        </p:txBody>
      </p:sp>
      <p:sp>
        <p:nvSpPr>
          <p:cNvPr id="7" name="TextBox 6"/>
          <p:cNvSpPr txBox="1"/>
          <p:nvPr/>
        </p:nvSpPr>
        <p:spPr>
          <a:xfrm>
            <a:off x="55789" y="5009329"/>
            <a:ext cx="2283963" cy="338554"/>
          </a:xfrm>
          <a:prstGeom prst="rect">
            <a:avLst/>
          </a:prstGeom>
          <a:noFill/>
        </p:spPr>
        <p:txBody>
          <a:bodyPr wrap="square" rtlCol="0">
            <a:spAutoFit/>
          </a:bodyPr>
          <a:lstStyle/>
          <a:p>
            <a:pPr algn="ctr"/>
            <a:r>
              <a:rPr lang="ru-RU" sz="1600" dirty="0" smtClean="0">
                <a:solidFill>
                  <a:srgbClr val="FFC000"/>
                </a:solidFill>
              </a:rPr>
              <a:t>30.08.1910-30.08.1943</a:t>
            </a:r>
            <a:endParaRPr lang="ru-RU" sz="1600" dirty="0">
              <a:solidFill>
                <a:srgbClr val="FFC000"/>
              </a:solidFill>
            </a:endParaRPr>
          </a:p>
        </p:txBody>
      </p:sp>
    </p:spTree>
    <p:extLst>
      <p:ext uri="{BB962C8B-B14F-4D97-AF65-F5344CB8AC3E}">
        <p14:creationId xmlns:p14="http://schemas.microsoft.com/office/powerpoint/2010/main" val="1697484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яяя\Desktop\24582654_1178690933_technocity_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 y="0"/>
            <a:ext cx="913799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04" y="686674"/>
            <a:ext cx="2693788" cy="677108"/>
          </a:xfrm>
          <a:prstGeom prst="rect">
            <a:avLst/>
          </a:prstGeom>
          <a:noFill/>
        </p:spPr>
        <p:txBody>
          <a:bodyPr wrap="square" rtlCol="0">
            <a:spAutoFit/>
          </a:bodyPr>
          <a:lstStyle/>
          <a:p>
            <a:pPr algn="ctr"/>
            <a:endParaRPr lang="ru-RU" sz="2000" b="1" dirty="0" smtClean="0">
              <a:solidFill>
                <a:srgbClr val="FFC000"/>
              </a:solidFill>
            </a:endParaRPr>
          </a:p>
          <a:p>
            <a:endParaRPr lang="ru-RU" dirty="0"/>
          </a:p>
        </p:txBody>
      </p:sp>
      <p:pic>
        <p:nvPicPr>
          <p:cNvPr id="3078" name="Picture 6" descr="https://mtdata.ru/u1/photo0CDB/20019329321-0/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9" y="86096"/>
            <a:ext cx="726622" cy="1026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86096"/>
            <a:ext cx="1440160" cy="923330"/>
          </a:xfrm>
          <a:prstGeom prst="rect">
            <a:avLst/>
          </a:prstGeom>
          <a:noFill/>
        </p:spPr>
        <p:txBody>
          <a:bodyPr wrap="square" rtlCol="0">
            <a:spAutoFit/>
          </a:bodyPr>
          <a:lstStyle/>
          <a:p>
            <a:r>
              <a:rPr lang="ru-RU" b="1" dirty="0" smtClean="0">
                <a:solidFill>
                  <a:srgbClr val="C00000"/>
                </a:solidFill>
              </a:rPr>
              <a:t>Герой Советского Союза</a:t>
            </a:r>
            <a:endParaRPr lang="ru-RU" b="1" dirty="0">
              <a:solidFill>
                <a:srgbClr val="C00000"/>
              </a:solidFill>
            </a:endParaRPr>
          </a:p>
        </p:txBody>
      </p:sp>
      <p:sp>
        <p:nvSpPr>
          <p:cNvPr id="2" name="TextBox 1"/>
          <p:cNvSpPr txBox="1"/>
          <p:nvPr/>
        </p:nvSpPr>
        <p:spPr>
          <a:xfrm>
            <a:off x="55789" y="1268760"/>
            <a:ext cx="2283963" cy="707886"/>
          </a:xfrm>
          <a:prstGeom prst="rect">
            <a:avLst/>
          </a:prstGeom>
          <a:noFill/>
        </p:spPr>
        <p:txBody>
          <a:bodyPr wrap="square" rtlCol="0">
            <a:spAutoFit/>
          </a:bodyPr>
          <a:lstStyle/>
          <a:p>
            <a:pPr algn="ctr"/>
            <a:r>
              <a:rPr lang="ru-RU" sz="2000" b="1" dirty="0" smtClean="0">
                <a:solidFill>
                  <a:srgbClr val="FFC000"/>
                </a:solidFill>
              </a:rPr>
              <a:t>Зайцев</a:t>
            </a:r>
          </a:p>
          <a:p>
            <a:pPr algn="ctr"/>
            <a:r>
              <a:rPr lang="ru-RU" sz="2000" b="1" dirty="0" smtClean="0">
                <a:solidFill>
                  <a:srgbClr val="FFC000"/>
                </a:solidFill>
              </a:rPr>
              <a:t> </a:t>
            </a:r>
            <a:r>
              <a:rPr lang="ru-RU" sz="2000" b="1" dirty="0">
                <a:solidFill>
                  <a:srgbClr val="FFC000"/>
                </a:solidFill>
              </a:rPr>
              <a:t>Иван Дмитриевич</a:t>
            </a:r>
          </a:p>
        </p:txBody>
      </p:sp>
      <p:pic>
        <p:nvPicPr>
          <p:cNvPr id="5122" name="Picture 2" descr="http://limit.sgau.ru/files/pages/12805/14265945311_geroi_sovetskogo_souza_nashi_student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842" y="2034239"/>
            <a:ext cx="1963855" cy="25202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39752" y="113952"/>
            <a:ext cx="6552728" cy="5047536"/>
          </a:xfrm>
          <a:prstGeom prst="rect">
            <a:avLst/>
          </a:prstGeom>
          <a:noFill/>
        </p:spPr>
        <p:txBody>
          <a:bodyPr wrap="square" rtlCol="0">
            <a:spAutoFit/>
          </a:bodyPr>
          <a:lstStyle/>
          <a:p>
            <a:pPr algn="just"/>
            <a:r>
              <a:rPr lang="ru-RU" sz="1600" dirty="0">
                <a:solidFill>
                  <a:srgbClr val="FFC000"/>
                </a:solidFill>
              </a:rPr>
              <a:t>Родился 22 сентября 1909 г.  в с. Александровка </a:t>
            </a:r>
            <a:r>
              <a:rPr lang="ru-RU" sz="1600" dirty="0" err="1">
                <a:solidFill>
                  <a:srgbClr val="FFC000"/>
                </a:solidFill>
              </a:rPr>
              <a:t>Сердобского</a:t>
            </a:r>
            <a:r>
              <a:rPr lang="ru-RU" sz="1600" dirty="0">
                <a:solidFill>
                  <a:srgbClr val="FFC000"/>
                </a:solidFill>
              </a:rPr>
              <a:t> района, тогда Саратовской губернии, а ныне Пензенской области.</a:t>
            </a:r>
          </a:p>
          <a:p>
            <a:pPr algn="just"/>
            <a:r>
              <a:rPr lang="ru-RU" sz="1600" dirty="0">
                <a:solidFill>
                  <a:srgbClr val="FFC000"/>
                </a:solidFill>
              </a:rPr>
              <a:t>Служил в Красной армии в 1928-1930 гг. и с 1941 г. В 1929 г. окончил школу младших командиров, а в 1933 г. – лесной факультет Саратовского инженерно-мелиоративного института. Член ВКП(б) (КПСС). </a:t>
            </a:r>
          </a:p>
          <a:p>
            <a:pPr algn="just"/>
            <a:r>
              <a:rPr lang="ru-RU" sz="1600" dirty="0">
                <a:solidFill>
                  <a:srgbClr val="FFC000"/>
                </a:solidFill>
              </a:rPr>
              <a:t>Во время войны – командир 40-й роты инженерно-саперной бригады 3-й гвардейской армии 1-го Украинского фронта.</a:t>
            </a:r>
          </a:p>
          <a:p>
            <a:pPr algn="just"/>
            <a:r>
              <a:rPr lang="ru-RU" sz="1600" dirty="0">
                <a:solidFill>
                  <a:srgbClr val="FFC000"/>
                </a:solidFill>
              </a:rPr>
              <a:t>Полковник Зайцев отличился 28 января 1945 г. в боях на территории Польши при прорыве обороны противника, взятии г. Кольце и форсировании реки Одер у м. </a:t>
            </a:r>
            <a:r>
              <a:rPr lang="ru-RU" sz="1600" dirty="0" err="1">
                <a:solidFill>
                  <a:srgbClr val="FFC000"/>
                </a:solidFill>
              </a:rPr>
              <a:t>Цюцен</a:t>
            </a:r>
            <a:r>
              <a:rPr lang="ru-RU" sz="1600" dirty="0">
                <a:solidFill>
                  <a:srgbClr val="FFC000"/>
                </a:solidFill>
              </a:rPr>
              <a:t>. Бригада под его командованием обеспечила надежное прикрытие правого фланга войск армии и в короткий срок построила мост через реку Одер. Звание Героя Советского Союза было присвоено 6 апреля 1945 г.</a:t>
            </a:r>
          </a:p>
          <a:p>
            <a:pPr algn="just"/>
            <a:r>
              <a:rPr lang="ru-RU" sz="1600" dirty="0">
                <a:solidFill>
                  <a:srgbClr val="FFC000"/>
                </a:solidFill>
              </a:rPr>
              <a:t>После войны продолжал службу в армии. Занимал должность заместителя командующего войсками Кавказского военного округа по строительству.</a:t>
            </a:r>
          </a:p>
          <a:p>
            <a:pPr algn="just"/>
            <a:r>
              <a:rPr lang="ru-RU" sz="1600" dirty="0">
                <a:solidFill>
                  <a:srgbClr val="FFC000"/>
                </a:solidFill>
              </a:rPr>
              <a:t>С 1972 г. – генерал-лейтенант запаса. Жил и работал в Киеве, где и скончался. Член Союза писателей СССР, заслуженный строитель Украины.</a:t>
            </a:r>
          </a:p>
          <a:p>
            <a:endParaRPr lang="ru-RU" dirty="0"/>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5805264"/>
            <a:ext cx="778670" cy="92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5805264"/>
            <a:ext cx="891952" cy="92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784" y="5813501"/>
            <a:ext cx="844674" cy="92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15842" y="4725144"/>
            <a:ext cx="1963855" cy="338554"/>
          </a:xfrm>
          <a:prstGeom prst="rect">
            <a:avLst/>
          </a:prstGeom>
          <a:noFill/>
        </p:spPr>
        <p:txBody>
          <a:bodyPr wrap="square" rtlCol="0">
            <a:spAutoFit/>
          </a:bodyPr>
          <a:lstStyle/>
          <a:p>
            <a:pPr algn="ctr"/>
            <a:r>
              <a:rPr lang="ru-RU" sz="1600" b="1" dirty="0" smtClean="0">
                <a:solidFill>
                  <a:srgbClr val="FFC000"/>
                </a:solidFill>
              </a:rPr>
              <a:t>22.09.1909-1993</a:t>
            </a:r>
            <a:endParaRPr lang="ru-RU" sz="1600" b="1" dirty="0">
              <a:solidFill>
                <a:srgbClr val="FFC000"/>
              </a:solidFill>
            </a:endParaRPr>
          </a:p>
        </p:txBody>
      </p:sp>
    </p:spTree>
    <p:extLst>
      <p:ext uri="{BB962C8B-B14F-4D97-AF65-F5344CB8AC3E}">
        <p14:creationId xmlns:p14="http://schemas.microsoft.com/office/powerpoint/2010/main" val="1697484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яяя\Desktop\24582654_1178690933_technocity_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4" y="0"/>
            <a:ext cx="913799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04" y="686674"/>
            <a:ext cx="2693788" cy="677108"/>
          </a:xfrm>
          <a:prstGeom prst="rect">
            <a:avLst/>
          </a:prstGeom>
          <a:noFill/>
        </p:spPr>
        <p:txBody>
          <a:bodyPr wrap="square" rtlCol="0">
            <a:spAutoFit/>
          </a:bodyPr>
          <a:lstStyle/>
          <a:p>
            <a:pPr algn="ctr"/>
            <a:endParaRPr lang="ru-RU" sz="2000" b="1" dirty="0" smtClean="0">
              <a:solidFill>
                <a:srgbClr val="FFC000"/>
              </a:solidFill>
            </a:endParaRPr>
          </a:p>
          <a:p>
            <a:endParaRPr lang="ru-RU" dirty="0"/>
          </a:p>
        </p:txBody>
      </p:sp>
      <p:pic>
        <p:nvPicPr>
          <p:cNvPr id="3078" name="Picture 6" descr="https://mtdata.ru/u1/photo0CDB/20019329321-0/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9" y="86096"/>
            <a:ext cx="726622" cy="1026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86096"/>
            <a:ext cx="1440160" cy="923330"/>
          </a:xfrm>
          <a:prstGeom prst="rect">
            <a:avLst/>
          </a:prstGeom>
          <a:noFill/>
        </p:spPr>
        <p:txBody>
          <a:bodyPr wrap="square" rtlCol="0">
            <a:spAutoFit/>
          </a:bodyPr>
          <a:lstStyle/>
          <a:p>
            <a:r>
              <a:rPr lang="ru-RU" b="1" dirty="0" smtClean="0">
                <a:solidFill>
                  <a:srgbClr val="C00000"/>
                </a:solidFill>
              </a:rPr>
              <a:t>Герой Советского Союза</a:t>
            </a:r>
            <a:endParaRPr lang="ru-RU" b="1" dirty="0">
              <a:solidFill>
                <a:srgbClr val="C00000"/>
              </a:solidFill>
            </a:endParaRPr>
          </a:p>
        </p:txBody>
      </p:sp>
      <p:sp>
        <p:nvSpPr>
          <p:cNvPr id="2" name="TextBox 1"/>
          <p:cNvSpPr txBox="1"/>
          <p:nvPr/>
        </p:nvSpPr>
        <p:spPr>
          <a:xfrm>
            <a:off x="55789" y="1112321"/>
            <a:ext cx="2644003" cy="707886"/>
          </a:xfrm>
          <a:prstGeom prst="rect">
            <a:avLst/>
          </a:prstGeom>
          <a:noFill/>
        </p:spPr>
        <p:txBody>
          <a:bodyPr wrap="square" rtlCol="0">
            <a:spAutoFit/>
          </a:bodyPr>
          <a:lstStyle/>
          <a:p>
            <a:pPr algn="ctr"/>
            <a:r>
              <a:rPr lang="ru-RU" sz="2000" b="1" dirty="0" smtClean="0">
                <a:solidFill>
                  <a:srgbClr val="FFC000"/>
                </a:solidFill>
              </a:rPr>
              <a:t>Захаров</a:t>
            </a:r>
          </a:p>
          <a:p>
            <a:pPr algn="ctr"/>
            <a:r>
              <a:rPr lang="ru-RU" sz="2000" b="1" dirty="0" smtClean="0">
                <a:solidFill>
                  <a:srgbClr val="FFC000"/>
                </a:solidFill>
              </a:rPr>
              <a:t>Виктор </a:t>
            </a:r>
            <a:r>
              <a:rPr lang="ru-RU" sz="2000" b="1" dirty="0">
                <a:solidFill>
                  <a:srgbClr val="FFC000"/>
                </a:solidFill>
              </a:rPr>
              <a:t>Николаевич </a:t>
            </a:r>
            <a:endParaRPr lang="ru-RU" sz="2000" dirty="0">
              <a:solidFill>
                <a:srgbClr val="FFC000"/>
              </a:solidFill>
            </a:endParaRPr>
          </a:p>
        </p:txBody>
      </p:sp>
      <p:pic>
        <p:nvPicPr>
          <p:cNvPr id="6146" name="Picture 2" descr="https://upload.wikimedia.org/wikipedia/commons/0/0c/Zaharov_V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679" y="1820207"/>
            <a:ext cx="1979374" cy="28169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43808" y="332656"/>
            <a:ext cx="5616624" cy="3570208"/>
          </a:xfrm>
          <a:prstGeom prst="rect">
            <a:avLst/>
          </a:prstGeom>
          <a:noFill/>
        </p:spPr>
        <p:txBody>
          <a:bodyPr wrap="square" rtlCol="0">
            <a:spAutoFit/>
          </a:bodyPr>
          <a:lstStyle/>
          <a:p>
            <a:pPr algn="just"/>
            <a:r>
              <a:rPr lang="ru-RU" sz="1600" dirty="0">
                <a:solidFill>
                  <a:srgbClr val="FFC000"/>
                </a:solidFill>
              </a:rPr>
              <a:t>Родился в 1919 г. в с. Никольское Астраханской области, с 1931 г. жил в Саратове. В 1937 г. после окончания двух курсов Саратовского зоотехническо-ветеринарного института поступил в военное авиационное училище. </a:t>
            </a:r>
            <a:endParaRPr lang="ru-RU" sz="1600" dirty="0" smtClean="0">
              <a:solidFill>
                <a:srgbClr val="FFC000"/>
              </a:solidFill>
            </a:endParaRPr>
          </a:p>
          <a:p>
            <a:pPr algn="just"/>
            <a:r>
              <a:rPr lang="ru-RU" sz="1600" dirty="0" smtClean="0">
                <a:solidFill>
                  <a:srgbClr val="FFC000"/>
                </a:solidFill>
              </a:rPr>
              <a:t>С </a:t>
            </a:r>
            <a:r>
              <a:rPr lang="ru-RU" sz="1600" dirty="0">
                <a:solidFill>
                  <a:srgbClr val="FFC000"/>
                </a:solidFill>
              </a:rPr>
              <a:t>марта 1943 г. воевал в составе 17-й воздушной армии на Юго-Западном и 3-м Украинском фронтах. Принимал участие в Курской битве, освобождении Украины и Молдавии. За боевые отличия был награжден орденами Красного Знамени (1943) и Красной Звезды (1943). </a:t>
            </a:r>
            <a:endParaRPr lang="ru-RU" sz="1600" dirty="0" smtClean="0">
              <a:solidFill>
                <a:srgbClr val="FFC000"/>
              </a:solidFill>
            </a:endParaRPr>
          </a:p>
          <a:p>
            <a:pPr algn="just"/>
            <a:r>
              <a:rPr lang="ru-RU" sz="1600" dirty="0" smtClean="0">
                <a:solidFill>
                  <a:srgbClr val="FFC000"/>
                </a:solidFill>
              </a:rPr>
              <a:t>В.Н</a:t>
            </a:r>
            <a:r>
              <a:rPr lang="ru-RU" sz="1600" dirty="0">
                <a:solidFill>
                  <a:srgbClr val="FFC000"/>
                </a:solidFill>
              </a:rPr>
              <a:t>. Захаров погиб 11 мая 1944 г. под городом Бендеры (Молдавия). </a:t>
            </a:r>
            <a:endParaRPr lang="ru-RU" sz="1600" dirty="0" smtClean="0">
              <a:solidFill>
                <a:srgbClr val="FFC000"/>
              </a:solidFill>
            </a:endParaRPr>
          </a:p>
          <a:p>
            <a:pPr algn="just"/>
            <a:r>
              <a:rPr lang="ru-RU" sz="1600" dirty="0" smtClean="0">
                <a:solidFill>
                  <a:srgbClr val="FFC000"/>
                </a:solidFill>
              </a:rPr>
              <a:t>1 </a:t>
            </a:r>
            <a:r>
              <a:rPr lang="ru-RU" sz="1600" dirty="0">
                <a:solidFill>
                  <a:srgbClr val="FFC000"/>
                </a:solidFill>
              </a:rPr>
              <a:t>июля 1944 г. В.Н. Захарову было присвоено звание Героя Советского Союза посмертно.</a:t>
            </a:r>
          </a:p>
          <a:p>
            <a:endParaRPr lang="ru-RU" dirty="0"/>
          </a:p>
        </p:txBody>
      </p:sp>
      <p:pic>
        <p:nvPicPr>
          <p:cNvPr id="6148" name="Picture 4" descr="C:\Users\яяя\Desktop\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4831" y="4145596"/>
            <a:ext cx="2807289" cy="19802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9512" y="4797152"/>
            <a:ext cx="2304256" cy="338554"/>
          </a:xfrm>
          <a:prstGeom prst="rect">
            <a:avLst/>
          </a:prstGeom>
          <a:noFill/>
        </p:spPr>
        <p:txBody>
          <a:bodyPr wrap="square" rtlCol="0">
            <a:spAutoFit/>
          </a:bodyPr>
          <a:lstStyle/>
          <a:p>
            <a:pPr algn="ctr"/>
            <a:r>
              <a:rPr lang="ru-RU" sz="1600" b="1" dirty="0" smtClean="0">
                <a:solidFill>
                  <a:srgbClr val="FFC000"/>
                </a:solidFill>
              </a:rPr>
              <a:t>1919-11.05.1944</a:t>
            </a:r>
            <a:endParaRPr lang="ru-RU" sz="1600" b="1" dirty="0">
              <a:solidFill>
                <a:srgbClr val="FFC000"/>
              </a:solidFill>
            </a:endParaRPr>
          </a:p>
        </p:txBody>
      </p:sp>
    </p:spTree>
    <p:extLst>
      <p:ext uri="{BB962C8B-B14F-4D97-AF65-F5344CB8AC3E}">
        <p14:creationId xmlns:p14="http://schemas.microsoft.com/office/powerpoint/2010/main" val="1697484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яяя\Desktop\24582654_1178690933_technocity_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 y="0"/>
            <a:ext cx="913799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04" y="686674"/>
            <a:ext cx="2693788" cy="677108"/>
          </a:xfrm>
          <a:prstGeom prst="rect">
            <a:avLst/>
          </a:prstGeom>
          <a:noFill/>
        </p:spPr>
        <p:txBody>
          <a:bodyPr wrap="square" rtlCol="0">
            <a:spAutoFit/>
          </a:bodyPr>
          <a:lstStyle/>
          <a:p>
            <a:pPr algn="ctr"/>
            <a:endParaRPr lang="ru-RU" sz="2000" b="1" dirty="0" smtClean="0">
              <a:solidFill>
                <a:srgbClr val="FFC000"/>
              </a:solidFill>
            </a:endParaRPr>
          </a:p>
          <a:p>
            <a:endParaRPr lang="ru-RU" dirty="0"/>
          </a:p>
        </p:txBody>
      </p:sp>
      <p:pic>
        <p:nvPicPr>
          <p:cNvPr id="3078" name="Picture 6" descr="https://mtdata.ru/u1/photo0CDB/20019329321-0/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9" y="86096"/>
            <a:ext cx="726622" cy="1026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86096"/>
            <a:ext cx="1440160" cy="923330"/>
          </a:xfrm>
          <a:prstGeom prst="rect">
            <a:avLst/>
          </a:prstGeom>
          <a:noFill/>
        </p:spPr>
        <p:txBody>
          <a:bodyPr wrap="square" rtlCol="0">
            <a:spAutoFit/>
          </a:bodyPr>
          <a:lstStyle/>
          <a:p>
            <a:r>
              <a:rPr lang="ru-RU" b="1" dirty="0" smtClean="0">
                <a:solidFill>
                  <a:srgbClr val="C00000"/>
                </a:solidFill>
              </a:rPr>
              <a:t>Герой Советского Союза</a:t>
            </a:r>
            <a:endParaRPr lang="ru-RU" b="1" dirty="0">
              <a:solidFill>
                <a:srgbClr val="C00000"/>
              </a:solidFill>
            </a:endParaRPr>
          </a:p>
        </p:txBody>
      </p:sp>
      <p:sp>
        <p:nvSpPr>
          <p:cNvPr id="2" name="TextBox 1"/>
          <p:cNvSpPr txBox="1"/>
          <p:nvPr/>
        </p:nvSpPr>
        <p:spPr>
          <a:xfrm>
            <a:off x="55789" y="1363782"/>
            <a:ext cx="2283963" cy="707886"/>
          </a:xfrm>
          <a:prstGeom prst="rect">
            <a:avLst/>
          </a:prstGeom>
          <a:noFill/>
        </p:spPr>
        <p:txBody>
          <a:bodyPr wrap="square" rtlCol="0">
            <a:spAutoFit/>
          </a:bodyPr>
          <a:lstStyle/>
          <a:p>
            <a:pPr algn="ctr"/>
            <a:r>
              <a:rPr lang="ru-RU" sz="2000" b="1" dirty="0" smtClean="0">
                <a:solidFill>
                  <a:srgbClr val="FFC000"/>
                </a:solidFill>
              </a:rPr>
              <a:t>Климов</a:t>
            </a:r>
          </a:p>
          <a:p>
            <a:pPr algn="ctr"/>
            <a:r>
              <a:rPr lang="ru-RU" sz="2000" b="1" dirty="0" smtClean="0">
                <a:solidFill>
                  <a:srgbClr val="FFC000"/>
                </a:solidFill>
              </a:rPr>
              <a:t>Николай </a:t>
            </a:r>
            <a:r>
              <a:rPr lang="ru-RU" sz="2000" b="1" dirty="0">
                <a:solidFill>
                  <a:srgbClr val="FFC000"/>
                </a:solidFill>
              </a:rPr>
              <a:t>Иванович</a:t>
            </a:r>
            <a:endParaRPr lang="ru-RU" sz="2000" dirty="0">
              <a:solidFill>
                <a:srgbClr val="FFC000"/>
              </a:solidFill>
            </a:endParaRPr>
          </a:p>
        </p:txBody>
      </p:sp>
      <p:pic>
        <p:nvPicPr>
          <p:cNvPr id="7170" name="Picture 2" descr="http://www.pobeda1945.su/upld/photoes/division/4ccb817d0af71d96b42fc75a09cb926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476" y="2173740"/>
            <a:ext cx="1830587" cy="25105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2476" y="4869160"/>
            <a:ext cx="1830587" cy="338554"/>
          </a:xfrm>
          <a:prstGeom prst="rect">
            <a:avLst/>
          </a:prstGeom>
          <a:noFill/>
        </p:spPr>
        <p:txBody>
          <a:bodyPr wrap="square" rtlCol="0">
            <a:spAutoFit/>
          </a:bodyPr>
          <a:lstStyle/>
          <a:p>
            <a:pPr algn="ctr"/>
            <a:r>
              <a:rPr lang="ru-RU" sz="1600" b="1" dirty="0" smtClean="0">
                <a:solidFill>
                  <a:srgbClr val="FFC000"/>
                </a:solidFill>
              </a:rPr>
              <a:t>19.05.1904-1992</a:t>
            </a:r>
            <a:endParaRPr lang="ru-RU" sz="1600" b="1" dirty="0">
              <a:solidFill>
                <a:srgbClr val="FFC000"/>
              </a:solidFill>
            </a:endParaRPr>
          </a:p>
        </p:txBody>
      </p:sp>
      <p:sp>
        <p:nvSpPr>
          <p:cNvPr id="6" name="TextBox 5"/>
          <p:cNvSpPr txBox="1"/>
          <p:nvPr/>
        </p:nvSpPr>
        <p:spPr>
          <a:xfrm>
            <a:off x="2555776" y="332656"/>
            <a:ext cx="6336704" cy="6032421"/>
          </a:xfrm>
          <a:prstGeom prst="rect">
            <a:avLst/>
          </a:prstGeom>
          <a:noFill/>
        </p:spPr>
        <p:txBody>
          <a:bodyPr wrap="square" rtlCol="0">
            <a:spAutoFit/>
          </a:bodyPr>
          <a:lstStyle/>
          <a:p>
            <a:pPr algn="just"/>
            <a:r>
              <a:rPr lang="ru-RU" sz="1600" dirty="0">
                <a:solidFill>
                  <a:srgbClr val="FFC000"/>
                </a:solidFill>
              </a:rPr>
              <a:t>Родился 19 мая 1904 г.  в с. Землянки Базарно-</a:t>
            </a:r>
            <a:r>
              <a:rPr lang="ru-RU" sz="1600" dirty="0" err="1">
                <a:solidFill>
                  <a:srgbClr val="FFC000"/>
                </a:solidFill>
              </a:rPr>
              <a:t>Карабулакского</a:t>
            </a:r>
            <a:r>
              <a:rPr lang="ru-RU" sz="1600" dirty="0">
                <a:solidFill>
                  <a:srgbClr val="FFC000"/>
                </a:solidFill>
              </a:rPr>
              <a:t> района Саратовской области в семье крестьянина. Был членом ВКП(б) с 1929 г. После окончания в 1934 г. двух курсов Саратовского зоотехническо-ветеринарного института работал зоотехником в совхозе № 71 Сталинградской области. Служил в Красной Армии в 1927-1929 гг. и с 1936 г. В 1941 г. окончил ускоренный курс Военной академии им. М.В. Фрунзе.</a:t>
            </a:r>
          </a:p>
          <a:p>
            <a:pPr algn="just"/>
            <a:r>
              <a:rPr lang="ru-RU" sz="1600" dirty="0">
                <a:solidFill>
                  <a:srgbClr val="FFC000"/>
                </a:solidFill>
              </a:rPr>
              <a:t>Участник Великой Отечественной войны с 1941 г. (122-й гвардейской стрелковый полк,  41-я гвардейская стрелковая дивизия,  4-я гвардейская армия, 2-й Украинский фронт).</a:t>
            </a:r>
          </a:p>
          <a:p>
            <a:pPr algn="just"/>
            <a:r>
              <a:rPr lang="ru-RU" sz="1600" dirty="0">
                <a:solidFill>
                  <a:srgbClr val="FFC000"/>
                </a:solidFill>
              </a:rPr>
              <a:t>Под командованием гвардии полковника Климова наши войска переправились через р. Дунай в конце 1944 г. у г. </a:t>
            </a:r>
            <a:r>
              <a:rPr lang="ru-RU" sz="1600" dirty="0" err="1">
                <a:solidFill>
                  <a:srgbClr val="FFC000"/>
                </a:solidFill>
              </a:rPr>
              <a:t>Мохач</a:t>
            </a:r>
            <a:r>
              <a:rPr lang="ru-RU" sz="1600" dirty="0">
                <a:solidFill>
                  <a:srgbClr val="FFC000"/>
                </a:solidFill>
              </a:rPr>
              <a:t> (Венгрия) и в январе 1945 г. у озера Балатон начали бои в районе г. </a:t>
            </a:r>
            <a:r>
              <a:rPr lang="ru-RU" sz="1600" dirty="0" err="1">
                <a:solidFill>
                  <a:srgbClr val="FFC000"/>
                </a:solidFill>
              </a:rPr>
              <a:t>Секешфехервар</a:t>
            </a:r>
            <a:r>
              <a:rPr lang="ru-RU" sz="1600" dirty="0">
                <a:solidFill>
                  <a:srgbClr val="FFC000"/>
                </a:solidFill>
              </a:rPr>
              <a:t>, нанеся противнику большой урон  в живой силе и технике.</a:t>
            </a:r>
          </a:p>
          <a:p>
            <a:pPr algn="just"/>
            <a:r>
              <a:rPr lang="ru-RU" sz="1600" dirty="0">
                <a:solidFill>
                  <a:srgbClr val="FFC000"/>
                </a:solidFill>
              </a:rPr>
              <a:t>Звание Героя Советского Союза присвоено 28 апреля 1945 г.</a:t>
            </a:r>
          </a:p>
          <a:p>
            <a:pPr algn="just"/>
            <a:r>
              <a:rPr lang="ru-RU" sz="1600" dirty="0">
                <a:solidFill>
                  <a:srgbClr val="FFC000"/>
                </a:solidFill>
              </a:rPr>
              <a:t> В 1946 г. окончил Высшие курсы органов военного управления.</a:t>
            </a:r>
          </a:p>
          <a:p>
            <a:pPr algn="just"/>
            <a:r>
              <a:rPr lang="ru-RU" sz="1600" dirty="0">
                <a:solidFill>
                  <a:srgbClr val="FFC000"/>
                </a:solidFill>
              </a:rPr>
              <a:t>С 1958 г. – полковник  запаса. Жил, работал и скончался в г. Кировограде </a:t>
            </a:r>
          </a:p>
          <a:p>
            <a:pPr algn="just"/>
            <a:r>
              <a:rPr lang="ru-RU" sz="1600" dirty="0">
                <a:solidFill>
                  <a:srgbClr val="FFC000"/>
                </a:solidFill>
              </a:rPr>
              <a:t>(Украина). Почетный гражданин г. Оргеев и Рыбница (Молдавия). </a:t>
            </a:r>
          </a:p>
          <a:p>
            <a:pPr algn="just"/>
            <a:r>
              <a:rPr lang="ru-RU" sz="1600" dirty="0">
                <a:solidFill>
                  <a:srgbClr val="FFC000"/>
                </a:solidFill>
              </a:rPr>
              <a:t>Награжден орденом Ленина, двумя орденами Красного Знамени, орденом Суворова 3-й степени, двумя орденами Отечественной войны 1-й и 2-й степеней, орденом Красной Звезды и многими медалями.</a:t>
            </a:r>
          </a:p>
          <a:p>
            <a:endParaRPr lang="ru-RU" dirty="0"/>
          </a:p>
        </p:txBody>
      </p:sp>
    </p:spTree>
    <p:extLst>
      <p:ext uri="{BB962C8B-B14F-4D97-AF65-F5344CB8AC3E}">
        <p14:creationId xmlns:p14="http://schemas.microsoft.com/office/powerpoint/2010/main" val="1697484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2813</Words>
  <Application>Microsoft Office PowerPoint</Application>
  <PresentationFormat>Экран (4:3)</PresentationFormat>
  <Paragraphs>117</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яяя</dc:creator>
  <cp:lastModifiedBy>яяя</cp:lastModifiedBy>
  <cp:revision>27</cp:revision>
  <dcterms:created xsi:type="dcterms:W3CDTF">2017-05-11T05:36:43Z</dcterms:created>
  <dcterms:modified xsi:type="dcterms:W3CDTF">2017-11-14T09:22:02Z</dcterms:modified>
</cp:coreProperties>
</file>